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315"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26" d="100"/>
          <a:sy n="126" d="100"/>
        </p:scale>
        <p:origin x="-360" y="-48"/>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1F4F84-667D-41ED-AD77-EB4B45A901D9}" type="datetimeFigureOut">
              <a:rPr lang="zh-CN" altLang="en-US" smtClean="0"/>
              <a:t>2018/3/14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F6F67D4-51BB-4AE9-B8FD-C86F2C1612BA}" type="slidenum">
              <a:rPr lang="zh-CN" altLang="en-US" smtClean="0"/>
              <a:t>‹#›</a:t>
            </a:fld>
            <a:endParaRPr lang="zh-CN" altLang="en-US"/>
          </a:p>
        </p:txBody>
      </p:sp>
    </p:spTree>
    <p:extLst>
      <p:ext uri="{BB962C8B-B14F-4D97-AF65-F5344CB8AC3E}">
        <p14:creationId xmlns:p14="http://schemas.microsoft.com/office/powerpoint/2010/main" val="36058268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dirty="0" smtClean="0"/>
              <a:t>，因为在一个有灯光的场景中，物体没有投下阴影的话，是一件很奇怪的事情，而阴影的形状却显得并不是那么重要，直到今天仍然有很多游戏使用简单的在游戏角色下方绘制一个暗色“圆斑”的方式来表示阴影。</a:t>
            </a:r>
          </a:p>
          <a:p>
            <a:endParaRPr lang="zh-CN" altLang="en-US" dirty="0"/>
          </a:p>
        </p:txBody>
      </p:sp>
      <p:sp>
        <p:nvSpPr>
          <p:cNvPr id="4" name="灯片编号占位符 3"/>
          <p:cNvSpPr>
            <a:spLocks noGrp="1"/>
          </p:cNvSpPr>
          <p:nvPr>
            <p:ph type="sldNum" sz="quarter" idx="10"/>
          </p:nvPr>
        </p:nvSpPr>
        <p:spPr/>
        <p:txBody>
          <a:bodyPr/>
          <a:lstStyle/>
          <a:p>
            <a:fld id="{2F6F67D4-51BB-4AE9-B8FD-C86F2C1612BA}" type="slidenum">
              <a:rPr lang="zh-CN" altLang="en-US" smtClean="0"/>
              <a:t>4</a:t>
            </a:fld>
            <a:endParaRPr lang="zh-CN" altLang="en-US"/>
          </a:p>
        </p:txBody>
      </p:sp>
    </p:spTree>
    <p:extLst>
      <p:ext uri="{BB962C8B-B14F-4D97-AF65-F5344CB8AC3E}">
        <p14:creationId xmlns:p14="http://schemas.microsoft.com/office/powerpoint/2010/main" val="29991097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3">
        <a:schemeClr val="bg2"/>
      </p:bgRef>
    </p:bg>
    <p:spTree>
      <p:nvGrpSpPr>
        <p:cNvPr id="1" name=""/>
        <p:cNvGrpSpPr/>
        <p:nvPr/>
      </p:nvGrpSpPr>
      <p:grpSpPr>
        <a:xfrm>
          <a:off x="0" y="0"/>
          <a:ext cx="0" cy="0"/>
          <a:chOff x="0" y="0"/>
          <a:chExt cx="0" cy="0"/>
        </a:xfrm>
      </p:grpSpPr>
      <p:pic>
        <p:nvPicPr>
          <p:cNvPr id="9" name="图片 8"/>
          <p:cNvPicPr>
            <a:picLocks noChangeAspect="1"/>
          </p:cNvPicPr>
          <p:nvPr/>
        </p:nvPicPr>
        <p:blipFill>
          <a:blip r:embed="rId2">
            <a:duotone>
              <a:schemeClr val="bg2"/>
              <a:srgbClr val="FFF1C1"/>
            </a:duotone>
            <a:lum bright="-10000" contrast="-40000"/>
          </a:blip>
          <a:stretch>
            <a:fillRect/>
          </a:stretch>
        </p:blipFill>
        <p:spPr>
          <a:xfrm>
            <a:off x="2" y="3911212"/>
            <a:ext cx="1472173" cy="1232288"/>
          </a:xfrm>
          <a:prstGeom prst="rect">
            <a:avLst/>
          </a:prstGeom>
          <a:noFill/>
          <a:ln>
            <a:noFill/>
          </a:ln>
        </p:spPr>
      </p:pic>
      <p:sp>
        <p:nvSpPr>
          <p:cNvPr id="2" name="标题 1"/>
          <p:cNvSpPr>
            <a:spLocks noGrp="1"/>
          </p:cNvSpPr>
          <p:nvPr>
            <p:ph type="ctrTitle"/>
          </p:nvPr>
        </p:nvSpPr>
        <p:spPr>
          <a:xfrm>
            <a:off x="685800" y="910817"/>
            <a:ext cx="7772400" cy="1102519"/>
          </a:xfrm>
        </p:spPr>
        <p:txBody>
          <a:bodyPr/>
          <a:lstStyle>
            <a:lvl1pPr algn="ctr">
              <a:defRPr sz="4800"/>
            </a:lvl1pPr>
          </a:lstStyle>
          <a:p>
            <a:r>
              <a:rPr kumimoji="0" lang="zh-CN" altLang="en-US" smtClean="0"/>
              <a:t>单击此处编辑母版标题样式</a:t>
            </a:r>
            <a:endParaRPr kumimoji="0" lang="en-US"/>
          </a:p>
        </p:txBody>
      </p:sp>
      <p:sp>
        <p:nvSpPr>
          <p:cNvPr id="3" name="副标题 2"/>
          <p:cNvSpPr>
            <a:spLocks noGrp="1"/>
          </p:cNvSpPr>
          <p:nvPr>
            <p:ph type="subTitle" idx="1"/>
          </p:nvPr>
        </p:nvSpPr>
        <p:spPr>
          <a:xfrm>
            <a:off x="1521733" y="2069686"/>
            <a:ext cx="6100534" cy="1305742"/>
          </a:xfrm>
        </p:spPr>
        <p:txBody>
          <a:bodyPr anchor="t"/>
          <a:lstStyle>
            <a:lvl1pPr marL="0" indent="0" algn="ctr">
              <a:buNone/>
              <a:defRPr lang="zh-CN" altLang="en-US" dirty="0">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zh-CN" altLang="en-US" smtClean="0"/>
              <a:t>单击此处编辑母版副标题样式</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2018/3/14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矩形 6"/>
          <p:cNvSpPr/>
          <p:nvPr/>
        </p:nvSpPr>
        <p:spPr>
          <a:xfrm>
            <a:off x="0" y="0"/>
            <a:ext cx="6696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lvl1pPr algn="r">
              <a:defRPr/>
            </a:lvl1p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1125133"/>
            <a:ext cx="8229600" cy="3536180"/>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2018/3/14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8" name="图片 7"/>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7" name="矩形 6"/>
          <p:cNvSpPr/>
          <p:nvPr/>
        </p:nvSpPr>
        <p:spPr>
          <a:xfrm>
            <a:off x="0" y="0"/>
            <a:ext cx="6696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竖排标题 1"/>
          <p:cNvSpPr>
            <a:spLocks noGrp="1"/>
          </p:cNvSpPr>
          <p:nvPr>
            <p:ph type="title" orient="vert"/>
          </p:nvPr>
        </p:nvSpPr>
        <p:spPr>
          <a:xfrm>
            <a:off x="7286644" y="205979"/>
            <a:ext cx="1400156" cy="4455333"/>
          </a:xfrm>
        </p:spPr>
        <p:txBody>
          <a:bodyPr vert="eaVert"/>
          <a:lstStyle>
            <a:lvl1pPr algn="ctr">
              <a:defRPr>
                <a:effectLst>
                  <a:outerShdw dist="50800" dir="18900000" algn="tl" rotWithShape="0">
                    <a:srgbClr val="000000">
                      <a:alpha val="75000"/>
                    </a:srgbClr>
                  </a:outerShdw>
                </a:effectLst>
              </a:defRPr>
            </a:lvl1p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05979"/>
            <a:ext cx="6758006" cy="4455333"/>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2018/3/14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8" name="图片 7"/>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p:cNvSpPr/>
          <p:nvPr/>
        </p:nvSpPr>
        <p:spPr>
          <a:xfrm>
            <a:off x="0" y="0"/>
            <a:ext cx="6696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lvl1pPr algn="l">
              <a:defRPr/>
            </a:lvl1pPr>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2018/3/14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8" name="图片 7"/>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3">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3107527"/>
            <a:ext cx="7772400" cy="1021556"/>
          </a:xfrm>
        </p:spPr>
        <p:txBody>
          <a:bodyPr anchor="t"/>
          <a:lstStyle>
            <a:lvl1pPr algn="l">
              <a:defRPr sz="4000" b="1" cap="all"/>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722313" y="1982387"/>
            <a:ext cx="7772400" cy="1125140"/>
          </a:xfrm>
        </p:spPr>
        <p:txBody>
          <a:bodyPr anchor="b"/>
          <a:lstStyle>
            <a:lvl1pPr marL="0" indent="0">
              <a:buNone/>
              <a:defRPr lang="zh-CN" altLang="en-US" sz="2800" smtClean="0">
                <a:effectLst/>
              </a:defRPr>
            </a:lvl1pPr>
            <a:lvl2pPr marL="457200" indent="0">
              <a:buNone/>
              <a:defRPr lang="zh-CN" altLang="en-US" sz="2400" smtClean="0">
                <a:effectLst/>
              </a:defRPr>
            </a:lvl2pPr>
            <a:lvl3pPr marL="914400" indent="0">
              <a:buNone/>
              <a:defRPr lang="zh-CN" altLang="en-US" sz="2000" smtClean="0">
                <a:effectLst/>
              </a:defRPr>
            </a:lvl3pPr>
            <a:lvl4pPr marL="1371600" indent="0">
              <a:buNone/>
              <a:defRPr lang="zh-CN" altLang="en-US" sz="1600" smtClean="0">
                <a:effectLst/>
              </a:defRPr>
            </a:lvl4pPr>
            <a:lvl5pPr marL="1828800" indent="0">
              <a:buNone/>
              <a:defRPr lang="zh-CN" altLang="en-US" sz="1400" dirty="0" smtClean="0">
                <a:effectLst/>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2018/3/14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7" name="图片 6"/>
          <p:cNvPicPr>
            <a:picLocks noChangeAspect="1"/>
          </p:cNvPicPr>
          <p:nvPr/>
        </p:nvPicPr>
        <p:blipFill>
          <a:blip r:embed="rId2">
            <a:duotone>
              <a:schemeClr val="bg2"/>
              <a:srgbClr val="FFF1C1"/>
            </a:duotone>
            <a:lum bright="-10000" contrast="-30000"/>
          </a:blip>
          <a:stretch>
            <a:fillRect/>
          </a:stretch>
        </p:blipFill>
        <p:spPr>
          <a:xfrm>
            <a:off x="7480636" y="0"/>
            <a:ext cx="1663364" cy="1768073"/>
          </a:xfrm>
          <a:prstGeom prst="rect">
            <a:avLst/>
          </a:prstGeom>
          <a:noFill/>
          <a:ln>
            <a:noFill/>
          </a:ln>
        </p:spPr>
      </p:pic>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矩形 7"/>
          <p:cNvSpPr/>
          <p:nvPr/>
        </p:nvSpPr>
        <p:spPr>
          <a:xfrm>
            <a:off x="0" y="0"/>
            <a:ext cx="6552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2018/3/14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9" name="图片 8"/>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矩形 9"/>
          <p:cNvSpPr/>
          <p:nvPr/>
        </p:nvSpPr>
        <p:spPr>
          <a:xfrm>
            <a:off x="0" y="0"/>
            <a:ext cx="6408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2018/3/14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11" name="图片 10"/>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矩形 5"/>
          <p:cNvSpPr/>
          <p:nvPr/>
        </p:nvSpPr>
        <p:spPr>
          <a:xfrm>
            <a:off x="0" y="0"/>
            <a:ext cx="6696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2018/3/14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7" name="图片 6"/>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矩形 4"/>
          <p:cNvSpPr/>
          <p:nvPr/>
        </p:nvSpPr>
        <p:spPr>
          <a:xfrm>
            <a:off x="0" y="0"/>
            <a:ext cx="6696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日期占位符 1"/>
          <p:cNvSpPr>
            <a:spLocks noGrp="1"/>
          </p:cNvSpPr>
          <p:nvPr>
            <p:ph type="dt" sz="half" idx="10"/>
          </p:nvPr>
        </p:nvSpPr>
        <p:spPr/>
        <p:txBody>
          <a:bodyPr/>
          <a:lstStyle/>
          <a:p>
            <a:fld id="{530820CF-B880-4189-942D-D702A7CBA730}" type="datetimeFigureOut">
              <a:rPr lang="zh-CN" altLang="en-US" smtClean="0"/>
              <a:t>2018/3/14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6" name="图片 5"/>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矩形 7"/>
          <p:cNvSpPr/>
          <p:nvPr/>
        </p:nvSpPr>
        <p:spPr>
          <a:xfrm>
            <a:off x="0" y="0"/>
            <a:ext cx="6732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a:xfrm>
            <a:off x="461176" y="4018370"/>
            <a:ext cx="8226225" cy="576021"/>
          </a:xfrm>
        </p:spPr>
        <p:txBody>
          <a:bodyPr anchor="ctr"/>
          <a:lstStyle>
            <a:lvl1pPr algn="ctr">
              <a:defRPr lang="zh-CN" altLang="en-US" sz="3600" b="0" kern="1200" spc="50" dirty="0">
                <a:ln w="12700">
                  <a:noFill/>
                  <a:prstDash val="solid"/>
                </a:ln>
                <a:solidFill>
                  <a:schemeClr val="accent4"/>
                </a:solidFill>
                <a:effectLst>
                  <a:outerShdw blurRad="38100" dist="20320" dir="2700000" algn="tl" rotWithShape="0">
                    <a:srgbClr val="000000">
                      <a:alpha val="70000"/>
                    </a:srgbClr>
                  </a:outerShdw>
                </a:effectLst>
                <a:latin typeface="+mj-lt"/>
                <a:ea typeface="+mj-ea"/>
                <a:cs typeface="+mj-cs"/>
              </a:defRPr>
            </a:lvl1pPr>
          </a:lstStyle>
          <a:p>
            <a:r>
              <a:rPr kumimoji="0" lang="zh-CN" altLang="en-US" smtClean="0"/>
              <a:t>单击此处编辑母版标题样式</a:t>
            </a:r>
            <a:endParaRPr kumimoji="0" lang="en-US"/>
          </a:p>
        </p:txBody>
      </p:sp>
      <p:sp>
        <p:nvSpPr>
          <p:cNvPr id="3" name="内容占位符 2"/>
          <p:cNvSpPr>
            <a:spLocks noGrp="1"/>
          </p:cNvSpPr>
          <p:nvPr>
            <p:ph idx="1"/>
          </p:nvPr>
        </p:nvSpPr>
        <p:spPr>
          <a:xfrm>
            <a:off x="460382" y="321453"/>
            <a:ext cx="5111750" cy="364333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文本占位符 3"/>
          <p:cNvSpPr>
            <a:spLocks noGrp="1"/>
          </p:cNvSpPr>
          <p:nvPr>
            <p:ph type="body" sz="half" idx="2"/>
          </p:nvPr>
        </p:nvSpPr>
        <p:spPr>
          <a:xfrm>
            <a:off x="5679087" y="1017973"/>
            <a:ext cx="3008313" cy="29468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2018/3/14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9" name="图片 8"/>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矩形 7"/>
          <p:cNvSpPr/>
          <p:nvPr/>
        </p:nvSpPr>
        <p:spPr>
          <a:xfrm>
            <a:off x="0" y="0"/>
            <a:ext cx="6696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a:xfrm>
            <a:off x="695298" y="160718"/>
            <a:ext cx="7448602" cy="585789"/>
          </a:xfrm>
        </p:spPr>
        <p:txBody>
          <a:bodyPr anchor="ctr"/>
          <a:lstStyle>
            <a:lvl1pPr algn="ctr" rtl="0">
              <a:spcBef>
                <a:spcPct val="0"/>
              </a:spcBef>
              <a:buNone/>
              <a:defRPr sz="3600" b="0" kern="1200" spc="50">
                <a:ln w="12700">
                  <a:noFill/>
                  <a:prstDash val="solid"/>
                </a:ln>
                <a:solidFill>
                  <a:schemeClr val="accent4"/>
                </a:solidFill>
                <a:effectLst>
                  <a:outerShdw blurRad="38100" dist="20320" dir="2700000" algn="tl" rotWithShape="0">
                    <a:srgbClr val="000000">
                      <a:alpha val="70000"/>
                    </a:srgbClr>
                  </a:outerShdw>
                </a:effectLst>
                <a:latin typeface="+mj-lt"/>
                <a:ea typeface="+mj-ea"/>
                <a:cs typeface="+mj-cs"/>
              </a:defRPr>
            </a:lvl1pPr>
          </a:lstStyle>
          <a:p>
            <a:r>
              <a:rPr kumimoji="0" lang="zh-CN" altLang="en-US" smtClean="0"/>
              <a:t>单击此处编辑母版标题样式</a:t>
            </a:r>
            <a:endParaRPr kumimoji="0" lang="en-US"/>
          </a:p>
        </p:txBody>
      </p:sp>
      <p:sp>
        <p:nvSpPr>
          <p:cNvPr id="3" name="图片占位符 2"/>
          <p:cNvSpPr>
            <a:spLocks noGrp="1"/>
          </p:cNvSpPr>
          <p:nvPr>
            <p:ph type="pic" idx="1"/>
          </p:nvPr>
        </p:nvSpPr>
        <p:spPr>
          <a:xfrm>
            <a:off x="681015" y="750081"/>
            <a:ext cx="7452360" cy="3911231"/>
          </a:xfrm>
          <a:prstGeom prst="snip2DiagRect">
            <a:avLst>
              <a:gd name="adj1" fmla="val 0"/>
              <a:gd name="adj2" fmla="val 17946"/>
            </a:avLst>
          </a:prstGeom>
        </p:spPr>
        <p:style>
          <a:lnRef idx="2">
            <a:schemeClr val="accent1"/>
          </a:lnRef>
          <a:fillRef idx="1">
            <a:schemeClr val="lt1"/>
          </a:fillRef>
          <a:effectRef idx="0">
            <a:schemeClr val="accent1"/>
          </a:effectRef>
          <a:fontRef idx="minor">
            <a:schemeClr val="dk1"/>
          </a:fontRef>
        </p:style>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zh-CN" altLang="en-US" smtClean="0"/>
              <a:t>单击图标添加图片</a:t>
            </a:r>
            <a:endParaRPr kumimoji="0" lang="en-US"/>
          </a:p>
        </p:txBody>
      </p:sp>
      <p:sp>
        <p:nvSpPr>
          <p:cNvPr id="4" name="文本占位符 3"/>
          <p:cNvSpPr>
            <a:spLocks noGrp="1"/>
          </p:cNvSpPr>
          <p:nvPr>
            <p:ph type="body" sz="half" idx="2"/>
          </p:nvPr>
        </p:nvSpPr>
        <p:spPr>
          <a:xfrm>
            <a:off x="4953001" y="4682725"/>
            <a:ext cx="3180375" cy="460775"/>
          </a:xfrm>
        </p:spPr>
        <p:txBody>
          <a:bodyPr anchor="t"/>
          <a:lstStyle>
            <a:lvl1pPr marL="0" indent="0" algn="r">
              <a:buNone/>
              <a:defRPr sz="1400"/>
            </a:lvl1pPr>
            <a:lvl2pPr marL="457200" indent="0" algn="r">
              <a:buNone/>
              <a:defRPr sz="1200"/>
            </a:lvl2pPr>
            <a:lvl3pPr marL="914400" indent="0" algn="r">
              <a:buNone/>
              <a:defRPr sz="1000"/>
            </a:lvl3pPr>
            <a:lvl4pPr marL="1371600" indent="0" algn="r">
              <a:buNone/>
              <a:defRPr sz="900"/>
            </a:lvl4pPr>
            <a:lvl5pPr marL="1828800" indent="0" algn="r">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a:xfrm>
            <a:off x="609600" y="4869659"/>
            <a:ext cx="1676384" cy="273844"/>
          </a:xfrm>
        </p:spPr>
        <p:txBody>
          <a:bodyPr/>
          <a:lstStyle/>
          <a:p>
            <a:fld id="{530820CF-B880-4189-942D-D702A7CBA730}" type="datetimeFigureOut">
              <a:rPr lang="zh-CN" altLang="en-US" smtClean="0"/>
              <a:t>2018/3/14</a:t>
            </a:fld>
            <a:endParaRPr lang="zh-CN" altLang="en-US"/>
          </a:p>
        </p:txBody>
      </p:sp>
      <p:sp>
        <p:nvSpPr>
          <p:cNvPr id="6" name="页脚占位符 5"/>
          <p:cNvSpPr>
            <a:spLocks noGrp="1"/>
          </p:cNvSpPr>
          <p:nvPr>
            <p:ph type="ftr" sz="quarter" idx="11"/>
          </p:nvPr>
        </p:nvSpPr>
        <p:spPr>
          <a:xfrm>
            <a:off x="2285984" y="4869657"/>
            <a:ext cx="2643206" cy="273844"/>
          </a:xfrm>
        </p:spPr>
        <p:txBody>
          <a:bodyPr/>
          <a:lstStyle/>
          <a:p>
            <a:endParaRPr lang="zh-CN" altLang="en-US"/>
          </a:p>
        </p:txBody>
      </p:sp>
      <p:sp>
        <p:nvSpPr>
          <p:cNvPr id="7" name="灯片编号占位符 6"/>
          <p:cNvSpPr>
            <a:spLocks noGrp="1"/>
          </p:cNvSpPr>
          <p:nvPr>
            <p:ph type="sldNum" sz="quarter" idx="12"/>
          </p:nvPr>
        </p:nvSpPr>
        <p:spPr>
          <a:xfrm>
            <a:off x="683073" y="4010254"/>
            <a:ext cx="871200" cy="653400"/>
          </a:xfrm>
          <a:prstGeom prst="rtTriangle">
            <a:avLst/>
          </a:prstGeom>
          <a:noFill/>
        </p:spPr>
        <p:style>
          <a:lnRef idx="2">
            <a:schemeClr val="accent1"/>
          </a:lnRef>
          <a:fillRef idx="1">
            <a:schemeClr val="lt1"/>
          </a:fillRef>
          <a:effectRef idx="0">
            <a:schemeClr val="accent1"/>
          </a:effectRef>
          <a:fontRef idx="minor">
            <a:schemeClr val="dk1"/>
          </a:fontRef>
        </p:style>
        <p:txBody>
          <a:bodyPr/>
          <a:lstStyle/>
          <a:p>
            <a:fld id="{0C913308-F349-4B6D-A68A-DD1791B4A57B}" type="slidenum">
              <a:rPr lang="zh-CN" altLang="en-US" smtClean="0"/>
              <a:t>‹#›</a:t>
            </a:fld>
            <a:endParaRPr lang="zh-CN" altLang="en-US"/>
          </a:p>
        </p:txBody>
      </p:sp>
      <p:pic>
        <p:nvPicPr>
          <p:cNvPr id="9" name="图片 8"/>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7776000" cy="857250"/>
          </a:xfrm>
          <a:prstGeom prst="rect">
            <a:avLst/>
          </a:prstGeom>
        </p:spPr>
        <p:txBody>
          <a:bodyPr vert="horz" rtlCol="0" anchor="ctr">
            <a:normAutofit/>
            <a:scene3d>
              <a:camera prst="orthographicFront"/>
              <a:lightRig rig="soft" dir="t"/>
            </a:scene3d>
            <a:sp3d prstMaterial="matte">
              <a:bevelT w="12700" h="12700"/>
            </a:sp3d>
          </a:body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200151"/>
            <a:ext cx="8229600" cy="3394472"/>
          </a:xfrm>
          <a:prstGeom prst="rect">
            <a:avLst/>
          </a:prstGeom>
        </p:spPr>
        <p:txBody>
          <a:bodyPr vert="horz" rtlCol="0">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274320" rtlCol="0" anchor="ctr"/>
          <a:lstStyle>
            <a:lvl1pPr algn="l" eaLnBrk="1" latinLnBrk="0" hangingPunct="1">
              <a:defRPr kumimoji="0" sz="1200">
                <a:solidFill>
                  <a:schemeClr val="tx1"/>
                </a:solidFill>
              </a:defRPr>
            </a:lvl1pPr>
          </a:lstStyle>
          <a:p>
            <a:fld id="{530820CF-B880-4189-942D-D702A7CBA730}" type="datetimeFigureOut">
              <a:rPr lang="zh-CN" altLang="en-US" smtClean="0"/>
              <a:t>2018/3/14</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rtlCol="0" anchor="ctr"/>
          <a:lstStyle>
            <a:lvl1pPr algn="ctr" eaLnBrk="1" latinLnBrk="0" hangingPunct="1">
              <a:defRPr kumimoji="0" sz="1200">
                <a:solidFill>
                  <a:schemeClr val="tx1"/>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45720" tIns="45720" rIns="45720" rtlCol="0" anchor="ctr"/>
          <a:lstStyle>
            <a:lvl1pPr algn="r" eaLnBrk="1" latinLnBrk="0" hangingPunct="1">
              <a:defRPr kumimoji="0" sz="1200">
                <a:solidFill>
                  <a:schemeClr val="tx1"/>
                </a:solidFill>
              </a:defRPr>
            </a:lvl1pPr>
          </a:lstStyle>
          <a:p>
            <a:fld id="{0C913308-F349-4B6D-A68A-DD1791B4A57B}" type="slidenum">
              <a:rPr lang="zh-CN" altLang="en-US" smtClean="0"/>
              <a:t>‹#›</a:t>
            </a:fld>
            <a:endParaRPr lang="zh-CN" alt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lang="zh-CN" altLang="en-US" sz="4400" b="0" kern="1200" spc="50" dirty="0">
          <a:ln w="12700">
            <a:noFill/>
            <a:prstDash val="solid"/>
          </a:ln>
          <a:solidFill>
            <a:schemeClr val="accent4"/>
          </a:solidFill>
          <a:effectLst>
            <a:outerShdw blurRad="38100" dist="20320" dir="2700000" algn="tl" rotWithShape="0">
              <a:srgbClr val="000000">
                <a:alpha val="70000"/>
              </a:srgbClr>
            </a:outerShdw>
          </a:effectLst>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eaLnBrk="1" latinLnBrk="0" hangingPunct="1">
        <a:spcBef>
          <a:spcPct val="20000"/>
        </a:spcBef>
        <a:buClr>
          <a:schemeClr val="tx2"/>
        </a:buClr>
        <a:buSzPct val="60000"/>
        <a:buFont typeface="Wingdings 2"/>
        <a:buChar char=""/>
        <a:defRPr kumimoji="0" sz="3200" kern="1200">
          <a:solidFill>
            <a:schemeClr val="tx1"/>
          </a:solidFill>
          <a:latin typeface="+mn-lt"/>
          <a:ea typeface="+mn-ea"/>
          <a:cs typeface="+mn-cs"/>
        </a:defRPr>
      </a:lvl1pPr>
      <a:lvl2pPr marL="742950" indent="-285750" algn="l" rtl="0" eaLnBrk="1" latinLnBrk="0" hangingPunct="1">
        <a:spcBef>
          <a:spcPct val="20000"/>
        </a:spcBef>
        <a:buClr>
          <a:schemeClr val="tx2"/>
        </a:buClr>
        <a:buSzPct val="60000"/>
        <a:buFont typeface="Wingdings 2"/>
        <a:buChar char=""/>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tx2"/>
        </a:buClr>
        <a:buSzPct val="60000"/>
        <a:buFont typeface="Wingdings 2"/>
        <a:buChar char=""/>
        <a:defRPr kumimoji="0" sz="2400" kern="1200">
          <a:solidFill>
            <a:schemeClr val="tx1"/>
          </a:solidFill>
          <a:latin typeface="+mn-lt"/>
          <a:ea typeface="+mn-ea"/>
          <a:cs typeface="+mn-cs"/>
        </a:defRPr>
      </a:lvl3pPr>
      <a:lvl4pPr marL="1600200" indent="-228600" algn="l" rtl="0" eaLnBrk="1" latinLnBrk="0" hangingPunct="1">
        <a:spcBef>
          <a:spcPct val="20000"/>
        </a:spcBef>
        <a:buClr>
          <a:schemeClr val="tx2"/>
        </a:buClr>
        <a:buSzPct val="60000"/>
        <a:buFont typeface="Wingdings 2"/>
        <a:buChar char=""/>
        <a:defRPr kumimoji="0" sz="2000" kern="1200">
          <a:solidFill>
            <a:schemeClr val="tx1"/>
          </a:solidFill>
          <a:latin typeface="+mn-lt"/>
          <a:ea typeface="+mn-ea"/>
          <a:cs typeface="+mn-cs"/>
        </a:defRPr>
      </a:lvl4pPr>
      <a:lvl5pPr marL="2057400" indent="-228600" algn="l" rtl="0" eaLnBrk="1" latinLnBrk="0" hangingPunct="1">
        <a:spcBef>
          <a:spcPct val="20000"/>
        </a:spcBef>
        <a:buClr>
          <a:schemeClr val="tx2"/>
        </a:buClr>
        <a:buSzPct val="60000"/>
        <a:buFont typeface="Wingdings 2"/>
        <a:buChar char=""/>
        <a:defRPr kumimoji="0"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实时</a:t>
            </a:r>
            <a:r>
              <a:rPr lang="zh-CN" altLang="en-US" dirty="0"/>
              <a:t>阴影</a:t>
            </a:r>
          </a:p>
        </p:txBody>
      </p:sp>
      <p:sp>
        <p:nvSpPr>
          <p:cNvPr id="3" name="副标题 2"/>
          <p:cNvSpPr>
            <a:spLocks noGrp="1"/>
          </p:cNvSpPr>
          <p:nvPr>
            <p:ph type="subTitle" idx="1"/>
          </p:nvPr>
        </p:nvSpPr>
        <p:spPr/>
        <p:txBody>
          <a:bodyPr/>
          <a:lstStyle/>
          <a:p>
            <a:r>
              <a:rPr lang="zh-CN" altLang="en-US" dirty="0" smtClean="0"/>
              <a:t>韩红雷</a:t>
            </a:r>
            <a:endParaRPr lang="en-US" altLang="zh-CN" dirty="0" smtClean="0"/>
          </a:p>
          <a:p>
            <a:r>
              <a:rPr lang="zh-CN" altLang="en-US" dirty="0"/>
              <a:t>中国传媒</a:t>
            </a:r>
            <a:r>
              <a:rPr lang="zh-CN" altLang="en-US" dirty="0" smtClean="0"/>
              <a:t>大学 游戏设计系</a:t>
            </a:r>
            <a:endParaRPr lang="zh-CN" altLang="en-US" dirty="0"/>
          </a:p>
        </p:txBody>
      </p:sp>
    </p:spTree>
    <p:extLst>
      <p:ext uri="{BB962C8B-B14F-4D97-AF65-F5344CB8AC3E}">
        <p14:creationId xmlns:p14="http://schemas.microsoft.com/office/powerpoint/2010/main" val="10264300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l="3943" t="5920" r="3943" b="5920"/>
          <a:stretch>
            <a:fillRect/>
          </a:stretch>
        </p:blipFill>
        <p:spPr bwMode="auto">
          <a:xfrm>
            <a:off x="73269" y="1707654"/>
            <a:ext cx="2818085" cy="1800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l="3943" t="5920" r="3943" b="5920"/>
          <a:stretch>
            <a:fillRect/>
          </a:stretch>
        </p:blipFill>
        <p:spPr bwMode="auto">
          <a:xfrm>
            <a:off x="2987824" y="1732470"/>
            <a:ext cx="2818085" cy="18000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p:cNvPicPr>
            <a:picLocks noChangeAspect="1" noChangeArrowheads="1"/>
          </p:cNvPicPr>
          <p:nvPr/>
        </p:nvPicPr>
        <p:blipFill>
          <a:blip r:embed="rId4">
            <a:extLst>
              <a:ext uri="{28A0092B-C50C-407E-A947-70E740481C1C}">
                <a14:useLocalDpi xmlns:a14="http://schemas.microsoft.com/office/drawing/2010/main" val="0"/>
              </a:ext>
            </a:extLst>
          </a:blip>
          <a:srcRect l="3943" t="5920" r="3943" b="5920"/>
          <a:stretch>
            <a:fillRect/>
          </a:stretch>
        </p:blipFill>
        <p:spPr bwMode="auto">
          <a:xfrm>
            <a:off x="0" y="5829300"/>
            <a:ext cx="4205288" cy="26860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5"/>
          <p:cNvSpPr>
            <a:spLocks noChangeArrowheads="1"/>
          </p:cNvSpPr>
          <p:nvPr/>
        </p:nvSpPr>
        <p:spPr bwMode="auto">
          <a:xfrm>
            <a:off x="0" y="8515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pic>
        <p:nvPicPr>
          <p:cNvPr id="4102" name="Picture 6"/>
          <p:cNvPicPr>
            <a:picLocks noChangeAspect="1" noChangeArrowheads="1"/>
          </p:cNvPicPr>
          <p:nvPr/>
        </p:nvPicPr>
        <p:blipFill>
          <a:blip r:embed="rId4">
            <a:extLst>
              <a:ext uri="{28A0092B-C50C-407E-A947-70E740481C1C}">
                <a14:useLocalDpi xmlns:a14="http://schemas.microsoft.com/office/drawing/2010/main" val="0"/>
              </a:ext>
            </a:extLst>
          </a:blip>
          <a:srcRect l="3943" t="5920" r="3943" b="5920"/>
          <a:stretch>
            <a:fillRect/>
          </a:stretch>
        </p:blipFill>
        <p:spPr bwMode="auto">
          <a:xfrm>
            <a:off x="5940152" y="1779662"/>
            <a:ext cx="2817483" cy="18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6309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10000"/>
          </a:bodyPr>
          <a:lstStyle/>
          <a:p>
            <a:r>
              <a:rPr lang="zh-CN" altLang="zh-CN" dirty="0" smtClean="0"/>
              <a:t>上方</a:t>
            </a:r>
            <a:r>
              <a:rPr lang="zh-CN" altLang="zh-CN" dirty="0"/>
              <a:t>的正方形在地面上投射了清晰的阴影，可以判断出场景上方有一个</a:t>
            </a:r>
            <a:r>
              <a:rPr lang="zh-CN" altLang="zh-CN" dirty="0" smtClean="0"/>
              <a:t>点光源</a:t>
            </a:r>
            <a:endParaRPr lang="en-US" altLang="zh-CN" dirty="0" smtClean="0"/>
          </a:p>
          <a:p>
            <a:r>
              <a:rPr lang="zh-CN" altLang="zh-CN" dirty="0" smtClean="0"/>
              <a:t>而</a:t>
            </a:r>
            <a:r>
              <a:rPr lang="zh-CN" altLang="zh-CN" dirty="0"/>
              <a:t>第二幅图中产生的阴影边缘模糊，证明光源是面</a:t>
            </a:r>
            <a:r>
              <a:rPr lang="zh-CN" altLang="zh-CN" dirty="0" smtClean="0"/>
              <a:t>光源</a:t>
            </a:r>
            <a:endParaRPr lang="en-US" altLang="zh-CN" dirty="0" smtClean="0"/>
          </a:p>
          <a:p>
            <a:r>
              <a:rPr lang="zh-CN" altLang="zh-CN" dirty="0" smtClean="0"/>
              <a:t>最后</a:t>
            </a:r>
            <a:r>
              <a:rPr lang="zh-CN" altLang="zh-CN" dirty="0"/>
              <a:t>一幅图产生了一深一浅两个阴影，证明场景中存在两个光源，其中深色的阴影边缘清晰，证明产生这个阴影的光源是点光源，而浅色阴影边界模糊，证明产生这个阴影的光源是面光源。</a:t>
            </a:r>
          </a:p>
          <a:p>
            <a:endParaRPr lang="zh-CN" altLang="en-US" dirty="0"/>
          </a:p>
        </p:txBody>
      </p:sp>
    </p:spTree>
    <p:extLst>
      <p:ext uri="{BB962C8B-B14F-4D97-AF65-F5344CB8AC3E}">
        <p14:creationId xmlns:p14="http://schemas.microsoft.com/office/powerpoint/2010/main" val="563873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l="3943" t="5261" r="3943" b="5261"/>
          <a:stretch>
            <a:fillRect/>
          </a:stretch>
        </p:blipFill>
        <p:spPr bwMode="auto">
          <a:xfrm>
            <a:off x="467544" y="1707654"/>
            <a:ext cx="2464186" cy="18000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l="3943" t="5261" r="3943" b="5261"/>
          <a:stretch>
            <a:fillRect/>
          </a:stretch>
        </p:blipFill>
        <p:spPr bwMode="auto">
          <a:xfrm>
            <a:off x="3275856" y="1724697"/>
            <a:ext cx="2464187" cy="1800000"/>
          </a:xfrm>
          <a:prstGeom prst="rect">
            <a:avLst/>
          </a:prstGeom>
          <a:noFill/>
          <a:extLst>
            <a:ext uri="{909E8E84-426E-40DD-AFC4-6F175D3DCCD1}">
              <a14:hiddenFill xmlns:a14="http://schemas.microsoft.com/office/drawing/2010/main">
                <a:solidFill>
                  <a:srgbClr val="FFFFFF"/>
                </a:solidFill>
              </a14:hiddenFill>
            </a:ext>
          </a:extLst>
        </p:spPr>
      </p:pic>
      <p:pic>
        <p:nvPicPr>
          <p:cNvPr id="5121" name="Picture 1"/>
          <p:cNvPicPr>
            <a:picLocks noChangeAspect="1" noChangeArrowheads="1"/>
          </p:cNvPicPr>
          <p:nvPr/>
        </p:nvPicPr>
        <p:blipFill>
          <a:blip r:embed="rId4">
            <a:extLst>
              <a:ext uri="{28A0092B-C50C-407E-A947-70E740481C1C}">
                <a14:useLocalDpi xmlns:a14="http://schemas.microsoft.com/office/drawing/2010/main" val="0"/>
              </a:ext>
            </a:extLst>
          </a:blip>
          <a:srcRect l="3943" t="5261" r="3943" b="5261"/>
          <a:stretch>
            <a:fillRect/>
          </a:stretch>
        </p:blipFill>
        <p:spPr bwMode="auto">
          <a:xfrm>
            <a:off x="0" y="6600825"/>
            <a:ext cx="4205288" cy="307181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5"/>
          <p:cNvSpPr>
            <a:spLocks noChangeArrowheads="1"/>
          </p:cNvSpPr>
          <p:nvPr/>
        </p:nvSpPr>
        <p:spPr bwMode="auto">
          <a:xfrm>
            <a:off x="0" y="96726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pic>
        <p:nvPicPr>
          <p:cNvPr id="5126" name="Picture 6"/>
          <p:cNvPicPr>
            <a:picLocks noChangeAspect="1" noChangeArrowheads="1"/>
          </p:cNvPicPr>
          <p:nvPr/>
        </p:nvPicPr>
        <p:blipFill>
          <a:blip r:embed="rId4">
            <a:extLst>
              <a:ext uri="{28A0092B-C50C-407E-A947-70E740481C1C}">
                <a14:useLocalDpi xmlns:a14="http://schemas.microsoft.com/office/drawing/2010/main" val="0"/>
              </a:ext>
            </a:extLst>
          </a:blip>
          <a:srcRect l="3943" t="5261" r="3943" b="5261"/>
          <a:stretch>
            <a:fillRect/>
          </a:stretch>
        </p:blipFill>
        <p:spPr bwMode="auto">
          <a:xfrm>
            <a:off x="6084168" y="1726410"/>
            <a:ext cx="2466391" cy="18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70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zh-CN" dirty="0"/>
              <a:t>正因为阴影在虚拟环境中具有如此多的作用，所以早在</a:t>
            </a:r>
            <a:r>
              <a:rPr lang="en-US" altLang="zh-CN" dirty="0"/>
              <a:t>FC</a:t>
            </a:r>
            <a:r>
              <a:rPr lang="zh-CN" altLang="zh-CN" dirty="0"/>
              <a:t>时代的游戏中，就已经出现了</a:t>
            </a:r>
            <a:r>
              <a:rPr lang="zh-CN" altLang="zh-CN" dirty="0" smtClean="0"/>
              <a:t>阴影</a:t>
            </a:r>
            <a:endParaRPr lang="en-US" altLang="zh-CN" dirty="0" smtClean="0"/>
          </a:p>
          <a:p>
            <a:r>
              <a:rPr lang="zh-CN" altLang="zh-CN" dirty="0" smtClean="0"/>
              <a:t>虽然</a:t>
            </a:r>
            <a:r>
              <a:rPr lang="zh-CN" altLang="zh-CN" dirty="0"/>
              <a:t>当时的阴影只是二维环境下的简单平面阴影，但依然起到了提高真实感以及增强二维游戏位置感的</a:t>
            </a:r>
            <a:r>
              <a:rPr lang="zh-CN" altLang="zh-CN" dirty="0" smtClean="0"/>
              <a:t>作用</a:t>
            </a:r>
            <a:endParaRPr lang="zh-CN" altLang="en-US" dirty="0"/>
          </a:p>
        </p:txBody>
      </p:sp>
    </p:spTree>
    <p:extLst>
      <p:ext uri="{BB962C8B-B14F-4D97-AF65-F5344CB8AC3E}">
        <p14:creationId xmlns:p14="http://schemas.microsoft.com/office/powerpoint/2010/main" val="1250569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14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699542"/>
            <a:ext cx="4772025" cy="381476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42719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2803222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本影和半影</a:t>
            </a:r>
          </a:p>
        </p:txBody>
      </p:sp>
      <p:sp>
        <p:nvSpPr>
          <p:cNvPr id="3" name="内容占位符 2"/>
          <p:cNvSpPr>
            <a:spLocks noGrp="1"/>
          </p:cNvSpPr>
          <p:nvPr>
            <p:ph idx="1"/>
          </p:nvPr>
        </p:nvSpPr>
        <p:spPr/>
        <p:txBody>
          <a:bodyPr>
            <a:normAutofit fontScale="70000" lnSpcReduction="20000"/>
          </a:bodyPr>
          <a:lstStyle/>
          <a:p>
            <a:r>
              <a:rPr lang="zh-CN" altLang="zh-CN" dirty="0" smtClean="0"/>
              <a:t>阴影</a:t>
            </a:r>
            <a:r>
              <a:rPr lang="zh-CN" altLang="zh-CN" dirty="0"/>
              <a:t>就是在光源的有效照射范围内，没有被照射到的</a:t>
            </a:r>
            <a:r>
              <a:rPr lang="zh-CN" altLang="zh-CN" dirty="0" smtClean="0"/>
              <a:t>部分</a:t>
            </a:r>
            <a:endParaRPr lang="en-US" altLang="zh-CN" dirty="0" smtClean="0"/>
          </a:p>
          <a:p>
            <a:r>
              <a:rPr lang="zh-CN" altLang="zh-CN" dirty="0" smtClean="0"/>
              <a:t>阴影</a:t>
            </a:r>
            <a:r>
              <a:rPr lang="zh-CN" altLang="zh-CN" dirty="0"/>
              <a:t>的形状是由遮挡物体的外形决定的，阴影边缘的“硬度”是由光源的属性决定的。</a:t>
            </a:r>
          </a:p>
          <a:p>
            <a:r>
              <a:rPr lang="zh-CN" altLang="zh-CN" dirty="0" smtClean="0"/>
              <a:t>在</a:t>
            </a:r>
            <a:r>
              <a:rPr lang="zh-CN" altLang="zh-CN" dirty="0"/>
              <a:t>阴影中，我们把中间颜色比较深的部分叫“本影”（也称为硬阴影），边缘颜色表较淡的部分叫“半影”（也称为软阴影），所谓半影一般只有面光源才能</a:t>
            </a:r>
            <a:r>
              <a:rPr lang="zh-CN" altLang="zh-CN" dirty="0" smtClean="0"/>
              <a:t>产生</a:t>
            </a:r>
            <a:endParaRPr lang="en-US" altLang="zh-CN" dirty="0" smtClean="0"/>
          </a:p>
          <a:p>
            <a:r>
              <a:rPr lang="zh-CN" altLang="zh-CN" dirty="0" smtClean="0"/>
              <a:t>当</a:t>
            </a:r>
            <a:r>
              <a:rPr lang="zh-CN" altLang="zh-CN" dirty="0"/>
              <a:t>只有一个点光源的时候，投影体产生边界清晰的影子，而当光源类型是面光源的时候，阴影的边缘开始减弱，形成一个比中心阴影较亮的区域，称为半影，中间的区域称为本影。</a:t>
            </a:r>
          </a:p>
          <a:p>
            <a:endParaRPr lang="zh-CN" altLang="en-US" dirty="0"/>
          </a:p>
        </p:txBody>
      </p:sp>
    </p:spTree>
    <p:extLst>
      <p:ext uri="{BB962C8B-B14F-4D97-AF65-F5344CB8AC3E}">
        <p14:creationId xmlns:p14="http://schemas.microsoft.com/office/powerpoint/2010/main" val="41937745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843558"/>
            <a:ext cx="3328988" cy="3157538"/>
          </a:xfrm>
          <a:prstGeom prst="rect">
            <a:avLst/>
          </a:prstGeom>
          <a:noFill/>
          <a:extLst>
            <a:ext uri="{909E8E84-426E-40DD-AFC4-6F175D3DCCD1}">
              <a14:hiddenFill xmlns:a14="http://schemas.microsoft.com/office/drawing/2010/main">
                <a:solidFill>
                  <a:srgbClr val="FFFFFF"/>
                </a:solidFill>
              </a14:hiddenFill>
            </a:ext>
          </a:extLst>
        </p:spPr>
      </p:pic>
      <p:pic>
        <p:nvPicPr>
          <p:cNvPr id="716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867726"/>
            <a:ext cx="3148013" cy="31480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p:cNvSpPr>
            <a:spLocks noChangeArrowheads="1"/>
          </p:cNvSpPr>
          <p:nvPr/>
        </p:nvSpPr>
        <p:spPr bwMode="auto">
          <a:xfrm>
            <a:off x="0" y="3614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3942993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zh-CN" dirty="0" smtClean="0"/>
              <a:t>按照</a:t>
            </a:r>
            <a:r>
              <a:rPr lang="zh-CN" altLang="zh-CN" dirty="0"/>
              <a:t>光线跟踪的理论，接收点的光照强度与光源上可照射到该点的光源面积</a:t>
            </a:r>
            <a:r>
              <a:rPr lang="zh-CN" altLang="zh-CN" dirty="0" smtClean="0"/>
              <a:t>成正比</a:t>
            </a:r>
            <a:endParaRPr lang="en-US" altLang="zh-CN" dirty="0" smtClean="0"/>
          </a:p>
          <a:p>
            <a:r>
              <a:rPr lang="zh-CN" altLang="zh-CN" dirty="0" smtClean="0"/>
              <a:t>假设</a:t>
            </a:r>
            <a:r>
              <a:rPr lang="zh-CN" altLang="zh-CN" dirty="0"/>
              <a:t>光源是球形光源，圆柱的阴影亮度将不相同，沿着</a:t>
            </a:r>
            <a:r>
              <a:rPr lang="en-US" altLang="zh-CN" dirty="0"/>
              <a:t>x</a:t>
            </a:r>
            <a:r>
              <a:rPr lang="zh-CN" altLang="zh-CN" dirty="0"/>
              <a:t>轴移动时，光照强度增加（阴影减弱），从而形成半影。</a:t>
            </a:r>
          </a:p>
          <a:p>
            <a:endParaRPr lang="zh-CN" altLang="en-US" dirty="0"/>
          </a:p>
        </p:txBody>
      </p:sp>
    </p:spTree>
    <p:extLst>
      <p:ext uri="{BB962C8B-B14F-4D97-AF65-F5344CB8AC3E}">
        <p14:creationId xmlns:p14="http://schemas.microsoft.com/office/powerpoint/2010/main" val="20423488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19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832" y="987574"/>
            <a:ext cx="2595563" cy="28527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3309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17486167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zh-CN" dirty="0"/>
              <a:t>阴影的强弱除了和光源距离遮挡物的距离有关系外，光源的大小也对阴影的强度有重要</a:t>
            </a:r>
            <a:r>
              <a:rPr lang="zh-CN" altLang="zh-CN" dirty="0" smtClean="0"/>
              <a:t>影响</a:t>
            </a:r>
            <a:endParaRPr lang="en-US" altLang="zh-CN" dirty="0" smtClean="0"/>
          </a:p>
          <a:p>
            <a:r>
              <a:rPr lang="zh-CN" altLang="zh-CN" dirty="0" smtClean="0"/>
              <a:t>光源</a:t>
            </a:r>
            <a:r>
              <a:rPr lang="zh-CN" altLang="zh-CN" dirty="0"/>
              <a:t>面积越大，阴影越弱。</a:t>
            </a:r>
          </a:p>
          <a:p>
            <a:endParaRPr lang="zh-CN" altLang="en-US" dirty="0"/>
          </a:p>
        </p:txBody>
      </p:sp>
    </p:spTree>
    <p:extLst>
      <p:ext uri="{BB962C8B-B14F-4D97-AF65-F5344CB8AC3E}">
        <p14:creationId xmlns:p14="http://schemas.microsoft.com/office/powerpoint/2010/main" val="3775874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大纲</a:t>
            </a:r>
            <a:endParaRPr lang="zh-CN" altLang="en-US" dirty="0"/>
          </a:p>
        </p:txBody>
      </p:sp>
      <p:sp>
        <p:nvSpPr>
          <p:cNvPr id="3" name="内容占位符 2"/>
          <p:cNvSpPr>
            <a:spLocks noGrp="1"/>
          </p:cNvSpPr>
          <p:nvPr>
            <p:ph idx="1"/>
          </p:nvPr>
        </p:nvSpPr>
        <p:spPr/>
        <p:txBody>
          <a:bodyPr>
            <a:normAutofit fontScale="77500" lnSpcReduction="20000"/>
          </a:bodyPr>
          <a:lstStyle/>
          <a:p>
            <a:r>
              <a:rPr lang="zh-CN" altLang="zh-CN" dirty="0" smtClean="0"/>
              <a:t>阴影</a:t>
            </a:r>
            <a:r>
              <a:rPr lang="zh-CN" altLang="zh-CN" dirty="0"/>
              <a:t>效果的必要性</a:t>
            </a:r>
            <a:r>
              <a:rPr lang="en-US" altLang="zh-CN" dirty="0"/>
              <a:t>	</a:t>
            </a:r>
            <a:endParaRPr lang="zh-CN" altLang="zh-CN" dirty="0"/>
          </a:p>
          <a:p>
            <a:r>
              <a:rPr lang="zh-CN" altLang="zh-CN" dirty="0"/>
              <a:t>本影和半影</a:t>
            </a:r>
            <a:r>
              <a:rPr lang="en-US" altLang="zh-CN" dirty="0"/>
              <a:t>	</a:t>
            </a:r>
            <a:endParaRPr lang="zh-CN" altLang="zh-CN" dirty="0"/>
          </a:p>
          <a:p>
            <a:r>
              <a:rPr lang="zh-CN" altLang="zh-CN" dirty="0"/>
              <a:t>布告板方式的阴影</a:t>
            </a:r>
            <a:r>
              <a:rPr lang="en-US" altLang="zh-CN" dirty="0"/>
              <a:t>	</a:t>
            </a:r>
            <a:endParaRPr lang="zh-CN" altLang="zh-CN" dirty="0"/>
          </a:p>
          <a:p>
            <a:r>
              <a:rPr lang="zh-CN" altLang="zh-CN" dirty="0"/>
              <a:t>平面阴影</a:t>
            </a:r>
            <a:r>
              <a:rPr lang="en-US" altLang="zh-CN" dirty="0"/>
              <a:t>	</a:t>
            </a:r>
            <a:endParaRPr lang="zh-CN" altLang="zh-CN" dirty="0"/>
          </a:p>
          <a:p>
            <a:r>
              <a:rPr lang="zh-CN" altLang="zh-CN" dirty="0"/>
              <a:t>阴影映射</a:t>
            </a:r>
            <a:r>
              <a:rPr lang="en-US" altLang="zh-CN" dirty="0"/>
              <a:t>	</a:t>
            </a:r>
            <a:endParaRPr lang="zh-CN" altLang="zh-CN" dirty="0"/>
          </a:p>
          <a:p>
            <a:r>
              <a:rPr lang="zh-CN" altLang="zh-CN" dirty="0"/>
              <a:t>阴影体</a:t>
            </a:r>
            <a:r>
              <a:rPr lang="en-US" altLang="zh-CN" dirty="0"/>
              <a:t>	</a:t>
            </a:r>
            <a:endParaRPr lang="zh-CN" altLang="zh-CN" dirty="0"/>
          </a:p>
          <a:p>
            <a:pPr lvl="1"/>
            <a:r>
              <a:rPr lang="zh-CN" altLang="zh-CN" dirty="0"/>
              <a:t>阴影体的建立</a:t>
            </a:r>
            <a:r>
              <a:rPr lang="en-US" altLang="zh-CN" dirty="0"/>
              <a:t>	</a:t>
            </a:r>
            <a:endParaRPr lang="zh-CN" altLang="zh-CN" dirty="0"/>
          </a:p>
          <a:p>
            <a:pPr lvl="1"/>
            <a:r>
              <a:rPr lang="en-US" altLang="zh-CN" dirty="0"/>
              <a:t>z-pass</a:t>
            </a:r>
            <a:r>
              <a:rPr lang="zh-CN" altLang="zh-CN" dirty="0"/>
              <a:t>算法</a:t>
            </a:r>
            <a:r>
              <a:rPr lang="en-US" altLang="zh-CN" dirty="0"/>
              <a:t>	</a:t>
            </a:r>
            <a:endParaRPr lang="zh-CN" altLang="zh-CN" dirty="0"/>
          </a:p>
          <a:p>
            <a:pPr lvl="1"/>
            <a:r>
              <a:rPr lang="en-US" altLang="zh-CN" dirty="0"/>
              <a:t>z-fail</a:t>
            </a:r>
            <a:r>
              <a:rPr lang="zh-CN" altLang="zh-CN" dirty="0"/>
              <a:t>算法</a:t>
            </a:r>
            <a:r>
              <a:rPr lang="en-US" altLang="zh-CN"/>
              <a:t>	</a:t>
            </a:r>
            <a:r>
              <a:rPr lang="en-US" altLang="zh-CN" dirty="0"/>
              <a:t> </a:t>
            </a:r>
            <a:endParaRPr lang="zh-CN" altLang="zh-CN" dirty="0"/>
          </a:p>
          <a:p>
            <a:endParaRPr lang="zh-CN" altLang="en-US" dirty="0"/>
          </a:p>
        </p:txBody>
      </p:sp>
    </p:spTree>
    <p:extLst>
      <p:ext uri="{BB962C8B-B14F-4D97-AF65-F5344CB8AC3E}">
        <p14:creationId xmlns:p14="http://schemas.microsoft.com/office/powerpoint/2010/main" val="19657236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21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1325" y="1203598"/>
            <a:ext cx="2981325" cy="219551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26527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27649838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10000"/>
          </a:bodyPr>
          <a:lstStyle/>
          <a:p>
            <a:r>
              <a:rPr lang="zh-CN" altLang="zh-CN" dirty="0"/>
              <a:t>因此，要正确地模拟本影和半影，必须考虑光源的大小，还要做一些光线跟踪</a:t>
            </a:r>
            <a:r>
              <a:rPr lang="zh-CN" altLang="zh-CN" dirty="0" smtClean="0"/>
              <a:t>工作</a:t>
            </a:r>
            <a:endParaRPr lang="en-US" altLang="zh-CN" dirty="0" smtClean="0"/>
          </a:p>
          <a:p>
            <a:r>
              <a:rPr lang="zh-CN" altLang="zh-CN" dirty="0" smtClean="0"/>
              <a:t>然而</a:t>
            </a:r>
            <a:r>
              <a:rPr lang="zh-CN" altLang="zh-CN" dirty="0"/>
              <a:t>，这样做的计算量非常大，在游戏当中，并没有必要得到物理准确度很高的</a:t>
            </a:r>
            <a:r>
              <a:rPr lang="zh-CN" altLang="zh-CN" dirty="0" smtClean="0"/>
              <a:t>阴影</a:t>
            </a:r>
            <a:endParaRPr lang="en-US" altLang="zh-CN" dirty="0" smtClean="0"/>
          </a:p>
          <a:p>
            <a:r>
              <a:rPr lang="zh-CN" altLang="zh-CN" dirty="0" smtClean="0"/>
              <a:t>实际上</a:t>
            </a:r>
            <a:r>
              <a:rPr lang="zh-CN" altLang="zh-CN" dirty="0"/>
              <a:t>，大多数游戏仅仅使用了简单的阴影计算方法，很多游戏使用的是硬阴影，半影的生成也使用简单的技术实现。</a:t>
            </a:r>
          </a:p>
          <a:p>
            <a:endParaRPr lang="zh-CN" altLang="en-US" dirty="0"/>
          </a:p>
        </p:txBody>
      </p:sp>
    </p:spTree>
    <p:extLst>
      <p:ext uri="{BB962C8B-B14F-4D97-AF65-F5344CB8AC3E}">
        <p14:creationId xmlns:p14="http://schemas.microsoft.com/office/powerpoint/2010/main" val="3366496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布告板方式的阴影</a:t>
            </a:r>
          </a:p>
        </p:txBody>
      </p:sp>
      <p:sp>
        <p:nvSpPr>
          <p:cNvPr id="3" name="内容占位符 2"/>
          <p:cNvSpPr>
            <a:spLocks noGrp="1"/>
          </p:cNvSpPr>
          <p:nvPr>
            <p:ph idx="1"/>
          </p:nvPr>
        </p:nvSpPr>
        <p:spPr/>
        <p:txBody>
          <a:bodyPr>
            <a:normAutofit/>
          </a:bodyPr>
          <a:lstStyle/>
          <a:p>
            <a:r>
              <a:rPr lang="zh-CN" altLang="zh-CN" dirty="0"/>
              <a:t>这种方式生成的阴影几乎不是真正的阴影，但是效果非常好，使用也很</a:t>
            </a:r>
            <a:r>
              <a:rPr lang="zh-CN" altLang="zh-CN" dirty="0" smtClean="0"/>
              <a:t>广泛</a:t>
            </a:r>
            <a:endParaRPr lang="en-US" altLang="zh-CN" dirty="0" smtClean="0"/>
          </a:p>
          <a:p>
            <a:r>
              <a:rPr lang="zh-CN" altLang="zh-CN" dirty="0" smtClean="0"/>
              <a:t>在</a:t>
            </a:r>
            <a:r>
              <a:rPr lang="zh-CN" altLang="zh-CN" dirty="0"/>
              <a:t>实现这种阴影技术的时候，只需要将带有透明通道的阴影纹理绘制到特定位置的布告板上即可。</a:t>
            </a:r>
          </a:p>
          <a:p>
            <a:endParaRPr lang="zh-CN" altLang="en-US" dirty="0"/>
          </a:p>
        </p:txBody>
      </p:sp>
    </p:spTree>
    <p:extLst>
      <p:ext uri="{BB962C8B-B14F-4D97-AF65-F5344CB8AC3E}">
        <p14:creationId xmlns:p14="http://schemas.microsoft.com/office/powerpoint/2010/main" val="34735612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41" name="图片 0" descr="实时阴影1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771550"/>
            <a:ext cx="5753100" cy="3238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3695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1016877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62500" lnSpcReduction="20000"/>
          </a:bodyPr>
          <a:lstStyle/>
          <a:p>
            <a:r>
              <a:rPr lang="zh-CN" altLang="zh-CN" dirty="0"/>
              <a:t>所谓布告板（</a:t>
            </a:r>
            <a:r>
              <a:rPr lang="en-US" altLang="zh-CN" dirty="0"/>
              <a:t>billboard</a:t>
            </a:r>
            <a:r>
              <a:rPr lang="zh-CN" altLang="zh-CN" dirty="0"/>
              <a:t>），指的是贴上二维纹理的多边形，用于在二维平面上绘制三维物体的二维投影，一般情况下，布告板始终和视平面</a:t>
            </a:r>
            <a:r>
              <a:rPr lang="zh-CN" altLang="zh-CN" dirty="0" smtClean="0"/>
              <a:t>平行</a:t>
            </a:r>
            <a:endParaRPr lang="en-US" altLang="zh-CN" dirty="0" smtClean="0"/>
          </a:p>
          <a:p>
            <a:r>
              <a:rPr lang="zh-CN" altLang="zh-CN" dirty="0" smtClean="0"/>
              <a:t>在</a:t>
            </a:r>
            <a:r>
              <a:rPr lang="zh-CN" altLang="zh-CN" dirty="0"/>
              <a:t>很多三维游戏中，使用布告板来表示树木、房屋或者其他三维多边形网格</a:t>
            </a:r>
            <a:r>
              <a:rPr lang="zh-CN" altLang="zh-CN" dirty="0" smtClean="0"/>
              <a:t>模型</a:t>
            </a:r>
            <a:endParaRPr lang="zh-CN" altLang="zh-CN" dirty="0"/>
          </a:p>
          <a:p>
            <a:r>
              <a:rPr lang="zh-CN" altLang="zh-CN" dirty="0"/>
              <a:t>最简单的情形是，阴影总是位于角色的正下方，而不考虑光源的位置。稍微复杂的情形是，当角色沿着纵向轴移动时（物体高度发生变化），对阴影进行一定的缩放。但在大多数游戏当中，游戏角色都是在地表附近活动，高度变化较小，所以对阴影进行缩放与否并不是很关键。</a:t>
            </a:r>
          </a:p>
          <a:p>
            <a:r>
              <a:rPr lang="zh-CN" altLang="zh-CN" dirty="0"/>
              <a:t>另外，很多游戏中使用物体的投影来代替圆形斑点表示阴影，这样真实感更强</a:t>
            </a:r>
            <a:r>
              <a:rPr lang="zh-CN" altLang="zh-CN" dirty="0" smtClean="0"/>
              <a:t>一些</a:t>
            </a:r>
            <a:endParaRPr lang="zh-CN" altLang="en-US" dirty="0"/>
          </a:p>
        </p:txBody>
      </p:sp>
    </p:spTree>
    <p:extLst>
      <p:ext uri="{BB962C8B-B14F-4D97-AF65-F5344CB8AC3E}">
        <p14:creationId xmlns:p14="http://schemas.microsoft.com/office/powerpoint/2010/main" val="6564238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1265" name="图片 1" descr="实时阴影1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9672" y="1275606"/>
            <a:ext cx="5753100" cy="24098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28670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17096184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20000"/>
          </a:bodyPr>
          <a:lstStyle/>
          <a:p>
            <a:r>
              <a:rPr lang="zh-CN" altLang="zh-CN" dirty="0"/>
              <a:t>然而，这种技术存在的问题是对于每个物体，都需要一个阴影位图，并且阴影和物体的朝向相关，当物体旋转时，阴影布告板也需要跟着旋转。</a:t>
            </a:r>
          </a:p>
          <a:p>
            <a:r>
              <a:rPr lang="zh-CN" altLang="zh-CN" dirty="0"/>
              <a:t>使用这种技术实现的阴影中，更为复杂的情况是不但根据物体的高度改变阴影的大小，并且考虑光源的影响，依据光源和物体的位置关系将阴影绘制到正确的</a:t>
            </a:r>
            <a:r>
              <a:rPr lang="zh-CN" altLang="zh-CN" dirty="0" smtClean="0"/>
              <a:t>位置</a:t>
            </a:r>
            <a:endParaRPr lang="zh-CN" altLang="en-US" dirty="0"/>
          </a:p>
        </p:txBody>
      </p:sp>
    </p:spTree>
    <p:extLst>
      <p:ext uri="{BB962C8B-B14F-4D97-AF65-F5344CB8AC3E}">
        <p14:creationId xmlns:p14="http://schemas.microsoft.com/office/powerpoint/2010/main" val="34076381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2289" name="图片 2" descr="实时阴影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339502"/>
            <a:ext cx="5762625" cy="44005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4857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2069178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zh-CN" b="1" dirty="0"/>
              <a:t>平面阴影</a:t>
            </a:r>
            <a:br>
              <a:rPr lang="zh-CN" altLang="zh-CN" b="1" dirty="0"/>
            </a:br>
            <a:endParaRPr lang="zh-CN" altLang="en-US" dirty="0"/>
          </a:p>
        </p:txBody>
      </p:sp>
      <p:sp>
        <p:nvSpPr>
          <p:cNvPr id="3" name="内容占位符 2"/>
          <p:cNvSpPr>
            <a:spLocks noGrp="1"/>
          </p:cNvSpPr>
          <p:nvPr>
            <p:ph idx="1"/>
          </p:nvPr>
        </p:nvSpPr>
        <p:spPr/>
        <p:txBody>
          <a:bodyPr>
            <a:normAutofit fontScale="77500" lnSpcReduction="20000"/>
          </a:bodyPr>
          <a:lstStyle/>
          <a:p>
            <a:r>
              <a:rPr lang="zh-CN" altLang="zh-CN" dirty="0"/>
              <a:t>前面介绍的使用布告板方式生成的阴影有很多</a:t>
            </a:r>
            <a:r>
              <a:rPr lang="zh-CN" altLang="zh-CN" dirty="0" smtClean="0"/>
              <a:t>局限性</a:t>
            </a:r>
            <a:endParaRPr lang="en-US" altLang="zh-CN" dirty="0" smtClean="0"/>
          </a:p>
          <a:p>
            <a:r>
              <a:rPr lang="zh-CN" altLang="zh-CN" dirty="0" smtClean="0"/>
              <a:t>比如</a:t>
            </a:r>
            <a:r>
              <a:rPr lang="zh-CN" altLang="zh-CN" dirty="0"/>
              <a:t>需要为每个物体存储阴影图片，并且阴影的形状没有按照光源的位置实现错切效果</a:t>
            </a:r>
            <a:r>
              <a:rPr lang="zh-CN" altLang="zh-CN" dirty="0" smtClean="0"/>
              <a:t>等</a:t>
            </a:r>
            <a:endParaRPr lang="en-US" altLang="zh-CN" dirty="0" smtClean="0"/>
          </a:p>
          <a:p>
            <a:r>
              <a:rPr lang="zh-CN" altLang="zh-CN" dirty="0" smtClean="0"/>
              <a:t>平面</a:t>
            </a:r>
            <a:r>
              <a:rPr lang="zh-CN" altLang="zh-CN" dirty="0"/>
              <a:t>阴影指的是接收面为平面的</a:t>
            </a:r>
            <a:r>
              <a:rPr lang="zh-CN" altLang="zh-CN" dirty="0" smtClean="0"/>
              <a:t>阴影</a:t>
            </a:r>
            <a:r>
              <a:rPr lang="zh-CN" altLang="en-US" dirty="0" smtClean="0"/>
              <a:t>，</a:t>
            </a:r>
            <a:r>
              <a:rPr lang="zh-CN" altLang="zh-CN" dirty="0" smtClean="0"/>
              <a:t>比如地面</a:t>
            </a:r>
            <a:endParaRPr lang="en-US" altLang="zh-CN" dirty="0" smtClean="0"/>
          </a:p>
          <a:p>
            <a:r>
              <a:rPr lang="zh-CN" altLang="zh-CN" dirty="0" smtClean="0"/>
              <a:t>它</a:t>
            </a:r>
            <a:r>
              <a:rPr lang="zh-CN" altLang="zh-CN" dirty="0"/>
              <a:t>将物体网格依照光源的位置投影到地面上，然后使用灰色和半透明混合绘制投影，使之看起来像</a:t>
            </a:r>
            <a:r>
              <a:rPr lang="zh-CN" altLang="zh-CN" dirty="0" smtClean="0"/>
              <a:t>阴影</a:t>
            </a:r>
            <a:endParaRPr lang="en-US" altLang="zh-CN" dirty="0" smtClean="0"/>
          </a:p>
          <a:p>
            <a:r>
              <a:rPr lang="zh-CN" altLang="zh-CN" dirty="0" smtClean="0"/>
              <a:t>问题</a:t>
            </a:r>
            <a:r>
              <a:rPr lang="zh-CN" altLang="zh-CN" dirty="0"/>
              <a:t>的关键是找出一种变换，将</a:t>
            </a:r>
            <a:r>
              <a:rPr lang="en-US" altLang="zh-CN" dirty="0"/>
              <a:t>3D</a:t>
            </a:r>
            <a:r>
              <a:rPr lang="zh-CN" altLang="zh-CN" dirty="0"/>
              <a:t>网格投影到一个平面</a:t>
            </a:r>
            <a:r>
              <a:rPr lang="zh-CN" altLang="zh-CN" dirty="0" smtClean="0"/>
              <a:t>上</a:t>
            </a:r>
            <a:endParaRPr lang="zh-CN" altLang="en-US" dirty="0"/>
          </a:p>
        </p:txBody>
      </p:sp>
    </p:spTree>
    <p:extLst>
      <p:ext uri="{BB962C8B-B14F-4D97-AF65-F5344CB8AC3E}">
        <p14:creationId xmlns:p14="http://schemas.microsoft.com/office/powerpoint/2010/main" val="25241396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331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6956" y="555526"/>
            <a:ext cx="4633913" cy="38957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43529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17668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1491630"/>
            <a:ext cx="3441700" cy="222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24005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25000" lnSpcReduction="20000"/>
              </a:bodyPr>
              <a:lstStyle/>
              <a:p>
                <a:r>
                  <a:rPr lang="zh-CN" altLang="zh-CN" dirty="0" smtClean="0"/>
                  <a:t>假设</a:t>
                </a:r>
                <a:r>
                  <a:rPr lang="zh-CN" altLang="zh-CN" dirty="0"/>
                  <a:t>阴影接收平面为</a:t>
                </a:r>
                <a:r>
                  <a:rPr lang="en-US" altLang="zh-CN" dirty="0" err="1"/>
                  <a:t>xz</a:t>
                </a:r>
                <a:r>
                  <a:rPr lang="zh-CN" altLang="zh-CN" dirty="0"/>
                  <a:t>平面，光源的位置为</a:t>
                </a:r>
                <a:r>
                  <a:rPr lang="en-US" altLang="zh-CN" dirty="0"/>
                  <a:t>L</a:t>
                </a:r>
                <a:r>
                  <a:rPr lang="zh-CN" altLang="zh-CN" dirty="0"/>
                  <a:t>，待投影的模型顶点坐标为</a:t>
                </a:r>
                <a:r>
                  <a:rPr lang="en-US" altLang="zh-CN" dirty="0"/>
                  <a:t>V</a:t>
                </a:r>
                <a:r>
                  <a:rPr lang="zh-CN" altLang="zh-CN" dirty="0"/>
                  <a:t>，在</a:t>
                </a:r>
                <a:r>
                  <a:rPr lang="en-US" altLang="zh-CN" dirty="0" err="1"/>
                  <a:t>xz</a:t>
                </a:r>
                <a:r>
                  <a:rPr lang="zh-CN" altLang="zh-CN" dirty="0"/>
                  <a:t>平面投影后的坐标为</a:t>
                </a:r>
                <a:r>
                  <a:rPr lang="en-US" altLang="zh-CN" dirty="0"/>
                  <a:t>p</a:t>
                </a:r>
                <a:r>
                  <a:rPr lang="zh-CN" altLang="zh-CN" dirty="0"/>
                  <a:t>，则依据三角形相似，可以很容易地得到</a:t>
                </a:r>
                <a:r>
                  <a:rPr lang="en-US" altLang="zh-CN" dirty="0"/>
                  <a:t>p</a:t>
                </a:r>
                <a:r>
                  <a:rPr lang="zh-CN" altLang="zh-CN" dirty="0"/>
                  <a:t>点的坐标为：</a:t>
                </a:r>
              </a:p>
              <a:p>
                <a14:m>
                  <m:oMath xmlns:m="http://schemas.openxmlformats.org/officeDocument/2006/math">
                    <m:sSub>
                      <m:sSubPr>
                        <m:ctrlPr>
                          <a:rPr lang="zh-CN" altLang="zh-CN" i="1"/>
                        </m:ctrlPr>
                      </m:sSubPr>
                      <m:e>
                        <m:r>
                          <m:rPr>
                            <m:sty m:val="p"/>
                          </m:rPr>
                          <a:rPr lang="en-US" altLang="zh-CN"/>
                          <m:t>p</m:t>
                        </m:r>
                      </m:e>
                      <m:sub>
                        <m:r>
                          <m:rPr>
                            <m:sty m:val="p"/>
                          </m:rPr>
                          <a:rPr lang="en-US" altLang="zh-CN"/>
                          <m:t>x</m:t>
                        </m:r>
                      </m:sub>
                    </m:sSub>
                    <m:r>
                      <a:rPr lang="en-US" altLang="zh-CN"/>
                      <m:t>=</m:t>
                    </m:r>
                    <m:f>
                      <m:fPr>
                        <m:ctrlPr>
                          <a:rPr lang="zh-CN" altLang="zh-CN" i="1"/>
                        </m:ctrlPr>
                      </m:fPr>
                      <m:num>
                        <m:sSub>
                          <m:sSubPr>
                            <m:ctrlPr>
                              <a:rPr lang="zh-CN" altLang="zh-CN" i="1"/>
                            </m:ctrlPr>
                          </m:sSubPr>
                          <m:e>
                            <m:r>
                              <m:rPr>
                                <m:sty m:val="p"/>
                              </m:rPr>
                              <a:rPr lang="en-US" altLang="zh-CN"/>
                              <m:t>L</m:t>
                            </m:r>
                          </m:e>
                          <m:sub>
                            <m:r>
                              <m:rPr>
                                <m:sty m:val="p"/>
                              </m:rPr>
                              <a:rPr lang="en-US" altLang="zh-CN"/>
                              <m:t>y</m:t>
                            </m:r>
                          </m:sub>
                        </m:sSub>
                        <m:sSub>
                          <m:sSubPr>
                            <m:ctrlPr>
                              <a:rPr lang="zh-CN" altLang="zh-CN" i="1"/>
                            </m:ctrlPr>
                          </m:sSubPr>
                          <m:e>
                            <m:r>
                              <m:rPr>
                                <m:sty m:val="p"/>
                              </m:rPr>
                              <a:rPr lang="en-US" altLang="zh-CN"/>
                              <m:t>V</m:t>
                            </m:r>
                          </m:e>
                          <m:sub>
                            <m:r>
                              <m:rPr>
                                <m:sty m:val="p"/>
                              </m:rPr>
                              <a:rPr lang="en-US" altLang="zh-CN"/>
                              <m:t>x</m:t>
                            </m:r>
                          </m:sub>
                        </m:sSub>
                        <m:r>
                          <a:rPr lang="en-US" altLang="zh-CN" i="1"/>
                          <m:t>−</m:t>
                        </m:r>
                        <m:sSub>
                          <m:sSubPr>
                            <m:ctrlPr>
                              <a:rPr lang="zh-CN" altLang="zh-CN" i="1"/>
                            </m:ctrlPr>
                          </m:sSubPr>
                          <m:e>
                            <m:r>
                              <m:rPr>
                                <m:sty m:val="p"/>
                              </m:rPr>
                              <a:rPr lang="en-US" altLang="zh-CN"/>
                              <m:t>L</m:t>
                            </m:r>
                          </m:e>
                          <m:sub>
                            <m:r>
                              <m:rPr>
                                <m:sty m:val="p"/>
                              </m:rPr>
                              <a:rPr lang="en-US" altLang="zh-CN"/>
                              <m:t>x</m:t>
                            </m:r>
                          </m:sub>
                        </m:sSub>
                        <m:sSub>
                          <m:sSubPr>
                            <m:ctrlPr>
                              <a:rPr lang="zh-CN" altLang="zh-CN" i="1"/>
                            </m:ctrlPr>
                          </m:sSubPr>
                          <m:e>
                            <m:r>
                              <m:rPr>
                                <m:sty m:val="p"/>
                              </m:rPr>
                              <a:rPr lang="en-US" altLang="zh-CN"/>
                              <m:t>V</m:t>
                            </m:r>
                          </m:e>
                          <m:sub>
                            <m:r>
                              <m:rPr>
                                <m:sty m:val="p"/>
                              </m:rPr>
                              <a:rPr lang="en-US" altLang="zh-CN"/>
                              <m:t>y</m:t>
                            </m:r>
                          </m:sub>
                        </m:sSub>
                      </m:num>
                      <m:den>
                        <m:sSub>
                          <m:sSubPr>
                            <m:ctrlPr>
                              <a:rPr lang="zh-CN" altLang="zh-CN" i="1"/>
                            </m:ctrlPr>
                          </m:sSubPr>
                          <m:e>
                            <m:r>
                              <m:rPr>
                                <m:sty m:val="p"/>
                              </m:rPr>
                              <a:rPr lang="en-US" altLang="zh-CN"/>
                              <m:t>L</m:t>
                            </m:r>
                          </m:e>
                          <m:sub>
                            <m:r>
                              <m:rPr>
                                <m:sty m:val="p"/>
                              </m:rPr>
                              <a:rPr lang="en-US" altLang="zh-CN"/>
                              <m:t>y</m:t>
                            </m:r>
                          </m:sub>
                        </m:sSub>
                        <m:r>
                          <a:rPr lang="en-US" altLang="zh-CN" i="1"/>
                          <m:t>−</m:t>
                        </m:r>
                        <m:sSub>
                          <m:sSubPr>
                            <m:ctrlPr>
                              <a:rPr lang="zh-CN" altLang="zh-CN" i="1"/>
                            </m:ctrlPr>
                          </m:sSubPr>
                          <m:e>
                            <m:r>
                              <m:rPr>
                                <m:sty m:val="p"/>
                              </m:rPr>
                              <a:rPr lang="en-US" altLang="zh-CN"/>
                              <m:t>V</m:t>
                            </m:r>
                          </m:e>
                          <m:sub>
                            <m:r>
                              <m:rPr>
                                <m:sty m:val="p"/>
                              </m:rPr>
                              <a:rPr lang="en-US" altLang="zh-CN"/>
                              <m:t>y</m:t>
                            </m:r>
                          </m:sub>
                        </m:sSub>
                      </m:den>
                    </m:f>
                  </m:oMath>
                </a14:m>
                <a:endParaRPr lang="zh-CN" altLang="zh-CN" dirty="0"/>
              </a:p>
              <a:p>
                <a14:m>
                  <m:oMath xmlns:m="http://schemas.openxmlformats.org/officeDocument/2006/math">
                    <m:sSub>
                      <m:sSubPr>
                        <m:ctrlPr>
                          <a:rPr lang="zh-CN" altLang="zh-CN" i="1"/>
                        </m:ctrlPr>
                      </m:sSubPr>
                      <m:e>
                        <m:r>
                          <m:rPr>
                            <m:sty m:val="p"/>
                          </m:rPr>
                          <a:rPr lang="en-US" altLang="zh-CN"/>
                          <m:t>p</m:t>
                        </m:r>
                      </m:e>
                      <m:sub>
                        <m:r>
                          <m:rPr>
                            <m:sty m:val="p"/>
                          </m:rPr>
                          <a:rPr lang="en-US" altLang="zh-CN"/>
                          <m:t>y</m:t>
                        </m:r>
                      </m:sub>
                    </m:sSub>
                    <m:r>
                      <a:rPr lang="en-US" altLang="zh-CN"/>
                      <m:t>=0</m:t>
                    </m:r>
                  </m:oMath>
                </a14:m>
                <a:endParaRPr lang="zh-CN" altLang="zh-CN" dirty="0"/>
              </a:p>
              <a:p>
                <a14:m>
                  <m:oMath xmlns:m="http://schemas.openxmlformats.org/officeDocument/2006/math">
                    <m:sSub>
                      <m:sSubPr>
                        <m:ctrlPr>
                          <a:rPr lang="zh-CN" altLang="zh-CN" i="1"/>
                        </m:ctrlPr>
                      </m:sSubPr>
                      <m:e>
                        <m:r>
                          <m:rPr>
                            <m:sty m:val="p"/>
                          </m:rPr>
                          <a:rPr lang="en-US" altLang="zh-CN"/>
                          <m:t>p</m:t>
                        </m:r>
                      </m:e>
                      <m:sub>
                        <m:r>
                          <m:rPr>
                            <m:sty m:val="p"/>
                          </m:rPr>
                          <a:rPr lang="en-US" altLang="zh-CN"/>
                          <m:t>z</m:t>
                        </m:r>
                      </m:sub>
                    </m:sSub>
                    <m:r>
                      <a:rPr lang="en-US" altLang="zh-CN"/>
                      <m:t>=</m:t>
                    </m:r>
                    <m:f>
                      <m:fPr>
                        <m:ctrlPr>
                          <a:rPr lang="zh-CN" altLang="zh-CN" i="1"/>
                        </m:ctrlPr>
                      </m:fPr>
                      <m:num>
                        <m:sSub>
                          <m:sSubPr>
                            <m:ctrlPr>
                              <a:rPr lang="zh-CN" altLang="zh-CN" i="1"/>
                            </m:ctrlPr>
                          </m:sSubPr>
                          <m:e>
                            <m:r>
                              <m:rPr>
                                <m:sty m:val="p"/>
                              </m:rPr>
                              <a:rPr lang="en-US" altLang="zh-CN"/>
                              <m:t>L</m:t>
                            </m:r>
                          </m:e>
                          <m:sub>
                            <m:r>
                              <m:rPr>
                                <m:sty m:val="p"/>
                              </m:rPr>
                              <a:rPr lang="en-US" altLang="zh-CN"/>
                              <m:t>y</m:t>
                            </m:r>
                          </m:sub>
                        </m:sSub>
                        <m:sSub>
                          <m:sSubPr>
                            <m:ctrlPr>
                              <a:rPr lang="zh-CN" altLang="zh-CN" i="1"/>
                            </m:ctrlPr>
                          </m:sSubPr>
                          <m:e>
                            <m:r>
                              <m:rPr>
                                <m:sty m:val="p"/>
                              </m:rPr>
                              <a:rPr lang="en-US" altLang="zh-CN"/>
                              <m:t>V</m:t>
                            </m:r>
                          </m:e>
                          <m:sub>
                            <m:r>
                              <m:rPr>
                                <m:sty m:val="p"/>
                              </m:rPr>
                              <a:rPr lang="en-US" altLang="zh-CN"/>
                              <m:t>z</m:t>
                            </m:r>
                          </m:sub>
                        </m:sSub>
                        <m:r>
                          <a:rPr lang="en-US" altLang="zh-CN" i="1"/>
                          <m:t>−</m:t>
                        </m:r>
                        <m:sSub>
                          <m:sSubPr>
                            <m:ctrlPr>
                              <a:rPr lang="zh-CN" altLang="zh-CN" i="1"/>
                            </m:ctrlPr>
                          </m:sSubPr>
                          <m:e>
                            <m:r>
                              <m:rPr>
                                <m:sty m:val="p"/>
                              </m:rPr>
                              <a:rPr lang="en-US" altLang="zh-CN"/>
                              <m:t>L</m:t>
                            </m:r>
                          </m:e>
                          <m:sub>
                            <m:r>
                              <m:rPr>
                                <m:sty m:val="p"/>
                              </m:rPr>
                              <a:rPr lang="en-US" altLang="zh-CN"/>
                              <m:t>z</m:t>
                            </m:r>
                          </m:sub>
                        </m:sSub>
                        <m:sSub>
                          <m:sSubPr>
                            <m:ctrlPr>
                              <a:rPr lang="zh-CN" altLang="zh-CN" i="1"/>
                            </m:ctrlPr>
                          </m:sSubPr>
                          <m:e>
                            <m:r>
                              <m:rPr>
                                <m:sty m:val="p"/>
                              </m:rPr>
                              <a:rPr lang="en-US" altLang="zh-CN"/>
                              <m:t>V</m:t>
                            </m:r>
                          </m:e>
                          <m:sub>
                            <m:r>
                              <m:rPr>
                                <m:sty m:val="p"/>
                              </m:rPr>
                              <a:rPr lang="en-US" altLang="zh-CN"/>
                              <m:t>y</m:t>
                            </m:r>
                          </m:sub>
                        </m:sSub>
                      </m:num>
                      <m:den>
                        <m:sSub>
                          <m:sSubPr>
                            <m:ctrlPr>
                              <a:rPr lang="zh-CN" altLang="zh-CN" i="1"/>
                            </m:ctrlPr>
                          </m:sSubPr>
                          <m:e>
                            <m:r>
                              <m:rPr>
                                <m:sty m:val="p"/>
                              </m:rPr>
                              <a:rPr lang="en-US" altLang="zh-CN"/>
                              <m:t>L</m:t>
                            </m:r>
                          </m:e>
                          <m:sub>
                            <m:r>
                              <m:rPr>
                                <m:sty m:val="p"/>
                              </m:rPr>
                              <a:rPr lang="en-US" altLang="zh-CN"/>
                              <m:t>y</m:t>
                            </m:r>
                          </m:sub>
                        </m:sSub>
                        <m:r>
                          <a:rPr lang="en-US" altLang="zh-CN" i="1"/>
                          <m:t>−</m:t>
                        </m:r>
                        <m:sSub>
                          <m:sSubPr>
                            <m:ctrlPr>
                              <a:rPr lang="zh-CN" altLang="zh-CN" i="1"/>
                            </m:ctrlPr>
                          </m:sSubPr>
                          <m:e>
                            <m:r>
                              <m:rPr>
                                <m:sty m:val="p"/>
                              </m:rPr>
                              <a:rPr lang="en-US" altLang="zh-CN"/>
                              <m:t>V</m:t>
                            </m:r>
                          </m:e>
                          <m:sub>
                            <m:r>
                              <m:rPr>
                                <m:sty m:val="p"/>
                              </m:rPr>
                              <a:rPr lang="en-US" altLang="zh-CN"/>
                              <m:t>y</m:t>
                            </m:r>
                          </m:sub>
                        </m:sSub>
                      </m:den>
                    </m:f>
                  </m:oMath>
                </a14:m>
                <a:endParaRPr lang="zh-CN" altLang="zh-CN" dirty="0"/>
              </a:p>
              <a:p>
                <a:r>
                  <a:rPr lang="zh-CN" altLang="zh-CN" dirty="0"/>
                  <a:t>这个计算过程可以表示为矩阵的形式：</a:t>
                </a:r>
              </a:p>
              <a:p>
                <a14:m>
                  <m:oMath xmlns:m="http://schemas.openxmlformats.org/officeDocument/2006/math">
                    <m:d>
                      <m:dPr>
                        <m:ctrlPr>
                          <a:rPr lang="zh-CN" altLang="zh-CN" i="1"/>
                        </m:ctrlPr>
                      </m:dPr>
                      <m:e>
                        <m:m>
                          <m:mPr>
                            <m:mcs>
                              <m:mc>
                                <m:mcPr>
                                  <m:count m:val="4"/>
                                  <m:mcJc m:val="center"/>
                                </m:mcPr>
                              </m:mc>
                            </m:mcs>
                            <m:ctrlPr>
                              <a:rPr lang="zh-CN" altLang="zh-CN" i="1"/>
                            </m:ctrlPr>
                          </m:mPr>
                          <m:mr>
                            <m:e>
                              <m:sSub>
                                <m:sSubPr>
                                  <m:ctrlPr>
                                    <a:rPr lang="zh-CN" altLang="zh-CN" i="1"/>
                                  </m:ctrlPr>
                                </m:sSubPr>
                                <m:e>
                                  <m:r>
                                    <m:rPr>
                                      <m:sty m:val="p"/>
                                    </m:rPr>
                                    <a:rPr lang="en-US" altLang="zh-CN"/>
                                    <m:t>L</m:t>
                                  </m:r>
                                </m:e>
                                <m:sub>
                                  <m:r>
                                    <m:rPr>
                                      <m:sty m:val="p"/>
                                    </m:rPr>
                                    <a:rPr lang="en-US" altLang="zh-CN"/>
                                    <m:t>y</m:t>
                                  </m:r>
                                </m:sub>
                              </m:sSub>
                            </m:e>
                            <m:e>
                              <m:sSub>
                                <m:sSubPr>
                                  <m:ctrlPr>
                                    <a:rPr lang="zh-CN" altLang="zh-CN" i="1"/>
                                  </m:ctrlPr>
                                </m:sSubPr>
                                <m:e>
                                  <m:r>
                                    <a:rPr lang="en-US" altLang="zh-CN" i="1"/>
                                    <m:t>−</m:t>
                                  </m:r>
                                  <m:r>
                                    <m:rPr>
                                      <m:sty m:val="p"/>
                                    </m:rPr>
                                    <a:rPr lang="en-US" altLang="zh-CN"/>
                                    <m:t>L</m:t>
                                  </m:r>
                                </m:e>
                                <m:sub>
                                  <m:r>
                                    <m:rPr>
                                      <m:sty m:val="p"/>
                                    </m:rPr>
                                    <a:rPr lang="en-US" altLang="zh-CN"/>
                                    <m:t>x</m:t>
                                  </m:r>
                                </m:sub>
                              </m:sSub>
                            </m:e>
                            <m:e>
                              <m:r>
                                <a:rPr lang="en-US" altLang="zh-CN"/>
                                <m:t>0</m:t>
                              </m:r>
                            </m:e>
                            <m:e>
                              <m:r>
                                <a:rPr lang="en-US" altLang="zh-CN"/>
                                <m:t>0</m:t>
                              </m:r>
                            </m:e>
                          </m:mr>
                          <m:mr>
                            <m:e>
                              <m:r>
                                <a:rPr lang="en-US" altLang="zh-CN"/>
                                <m:t>0</m:t>
                              </m:r>
                            </m:e>
                            <m:e>
                              <m:r>
                                <a:rPr lang="en-US" altLang="zh-CN"/>
                                <m:t>0</m:t>
                              </m:r>
                            </m:e>
                            <m:e>
                              <m:r>
                                <a:rPr lang="en-US" altLang="zh-CN"/>
                                <m:t>0</m:t>
                              </m:r>
                            </m:e>
                            <m:e>
                              <m:r>
                                <a:rPr lang="en-US" altLang="zh-CN"/>
                                <m:t>0</m:t>
                              </m:r>
                            </m:e>
                          </m:mr>
                          <m:mr>
                            <m:e>
                              <m:r>
                                <a:rPr lang="en-US" altLang="zh-CN"/>
                                <m:t>0</m:t>
                              </m:r>
                            </m:e>
                            <m:e>
                              <m:sSub>
                                <m:sSubPr>
                                  <m:ctrlPr>
                                    <a:rPr lang="zh-CN" altLang="zh-CN" i="1"/>
                                  </m:ctrlPr>
                                </m:sSubPr>
                                <m:e>
                                  <m:r>
                                    <a:rPr lang="en-US" altLang="zh-CN" i="1"/>
                                    <m:t>−</m:t>
                                  </m:r>
                                  <m:r>
                                    <m:rPr>
                                      <m:sty m:val="p"/>
                                    </m:rPr>
                                    <a:rPr lang="en-US" altLang="zh-CN"/>
                                    <m:t>L</m:t>
                                  </m:r>
                                </m:e>
                                <m:sub>
                                  <m:r>
                                    <m:rPr>
                                      <m:sty m:val="p"/>
                                    </m:rPr>
                                    <a:rPr lang="en-US" altLang="zh-CN"/>
                                    <m:t>z</m:t>
                                  </m:r>
                                </m:sub>
                              </m:sSub>
                            </m:e>
                            <m:e>
                              <m:sSub>
                                <m:sSubPr>
                                  <m:ctrlPr>
                                    <a:rPr lang="zh-CN" altLang="zh-CN" i="1"/>
                                  </m:ctrlPr>
                                </m:sSubPr>
                                <m:e>
                                  <m:r>
                                    <m:rPr>
                                      <m:sty m:val="p"/>
                                    </m:rPr>
                                    <a:rPr lang="en-US" altLang="zh-CN"/>
                                    <m:t>L</m:t>
                                  </m:r>
                                </m:e>
                                <m:sub>
                                  <m:r>
                                    <m:rPr>
                                      <m:sty m:val="p"/>
                                    </m:rPr>
                                    <a:rPr lang="en-US" altLang="zh-CN"/>
                                    <m:t>y</m:t>
                                  </m:r>
                                </m:sub>
                              </m:sSub>
                            </m:e>
                            <m:e>
                              <m:r>
                                <a:rPr lang="en-US" altLang="zh-CN"/>
                                <m:t>0</m:t>
                              </m:r>
                            </m:e>
                          </m:mr>
                          <m:mr>
                            <m:e>
                              <m:r>
                                <a:rPr lang="en-US" altLang="zh-CN"/>
                                <m:t>0</m:t>
                              </m:r>
                            </m:e>
                            <m:e>
                              <m:r>
                                <a:rPr lang="en-US" altLang="zh-CN" i="1"/>
                                <m:t>−</m:t>
                              </m:r>
                              <m:r>
                                <a:rPr lang="en-US" altLang="zh-CN"/>
                                <m:t>1</m:t>
                              </m:r>
                            </m:e>
                            <m:e>
                              <m:r>
                                <a:rPr lang="en-US" altLang="zh-CN"/>
                                <m:t>0</m:t>
                              </m:r>
                            </m:e>
                            <m:e>
                              <m:sSub>
                                <m:sSubPr>
                                  <m:ctrlPr>
                                    <a:rPr lang="zh-CN" altLang="zh-CN" i="1"/>
                                  </m:ctrlPr>
                                </m:sSubPr>
                                <m:e>
                                  <m:r>
                                    <m:rPr>
                                      <m:sty m:val="p"/>
                                    </m:rPr>
                                    <a:rPr lang="en-US" altLang="zh-CN"/>
                                    <m:t>L</m:t>
                                  </m:r>
                                </m:e>
                                <m:sub>
                                  <m:r>
                                    <m:rPr>
                                      <m:sty m:val="p"/>
                                    </m:rPr>
                                    <a:rPr lang="en-US" altLang="zh-CN"/>
                                    <m:t>y</m:t>
                                  </m:r>
                                </m:sub>
                              </m:sSub>
                            </m:e>
                          </m:mr>
                        </m:m>
                      </m:e>
                    </m:d>
                  </m:oMath>
                </a14:m>
                <a:endParaRPr lang="zh-CN" altLang="zh-CN" dirty="0"/>
              </a:p>
              <a:p>
                <a:r>
                  <a:rPr lang="zh-CN" altLang="zh-CN" dirty="0"/>
                  <a:t>如果接收平面是空间中的任意平面</a:t>
                </a:r>
                <a14:m>
                  <m:oMath xmlns:m="http://schemas.openxmlformats.org/officeDocument/2006/math">
                    <m:r>
                      <m:rPr>
                        <m:sty m:val="p"/>
                      </m:rPr>
                      <a:rPr lang="en-US" altLang="zh-CN"/>
                      <m:t>N</m:t>
                    </m:r>
                    <m:r>
                      <a:rPr lang="en-US" altLang="zh-CN"/>
                      <m:t>∙</m:t>
                    </m:r>
                    <m:r>
                      <m:rPr>
                        <m:sty m:val="p"/>
                      </m:rPr>
                      <a:rPr lang="en-US" altLang="zh-CN"/>
                      <m:t>P</m:t>
                    </m:r>
                    <m:r>
                      <a:rPr lang="en-US" altLang="zh-CN"/>
                      <m:t>+</m:t>
                    </m:r>
                    <m:r>
                      <m:rPr>
                        <m:sty m:val="p"/>
                      </m:rPr>
                      <a:rPr lang="en-US" altLang="zh-CN"/>
                      <m:t>d</m:t>
                    </m:r>
                    <m:r>
                      <a:rPr lang="en-US" altLang="zh-CN"/>
                      <m:t>=0</m:t>
                    </m:r>
                  </m:oMath>
                </a14:m>
                <a:r>
                  <a:rPr lang="en-US" altLang="zh-CN" dirty="0"/>
                  <a:t> </a:t>
                </a:r>
                <a:r>
                  <a:rPr lang="zh-CN" altLang="zh-CN" dirty="0"/>
                  <a:t>（其中</a:t>
                </a:r>
                <a:r>
                  <a:rPr lang="en-US" altLang="zh-CN" dirty="0"/>
                  <a:t>N</a:t>
                </a:r>
                <a:r>
                  <a:rPr lang="zh-CN" altLang="zh-CN" dirty="0"/>
                  <a:t>表示平面的法向量），和</a:t>
                </a:r>
                <a:r>
                  <a:rPr lang="en-US" altLang="zh-CN" dirty="0"/>
                  <a:t>y=0</a:t>
                </a:r>
                <a:r>
                  <a:rPr lang="zh-CN" altLang="zh-CN" dirty="0"/>
                  <a:t>平面类似，投影矩阵可以表示如下：</a:t>
                </a:r>
              </a:p>
              <a:p>
                <a14:m>
                  <m:oMath xmlns:m="http://schemas.openxmlformats.org/officeDocument/2006/math">
                    <m:d>
                      <m:dPr>
                        <m:ctrlPr>
                          <a:rPr lang="zh-CN" altLang="zh-CN" i="1"/>
                        </m:ctrlPr>
                      </m:dPr>
                      <m:e>
                        <m:m>
                          <m:mPr>
                            <m:mcs>
                              <m:mc>
                                <m:mcPr>
                                  <m:count m:val="4"/>
                                  <m:mcJc m:val="center"/>
                                </m:mcPr>
                              </m:mc>
                            </m:mcs>
                            <m:ctrlPr>
                              <a:rPr lang="zh-CN" altLang="zh-CN" i="1"/>
                            </m:ctrlPr>
                          </m:mPr>
                          <m:mr>
                            <m:e>
                              <m:r>
                                <m:rPr>
                                  <m:sty m:val="p"/>
                                </m:rPr>
                                <a:rPr lang="en-US" altLang="zh-CN"/>
                                <m:t>N</m:t>
                              </m:r>
                              <m:r>
                                <a:rPr lang="en-US" altLang="zh-CN"/>
                                <m:t>∙</m:t>
                              </m:r>
                              <m:r>
                                <m:rPr>
                                  <m:sty m:val="p"/>
                                </m:rPr>
                                <a:rPr lang="en-US" altLang="zh-CN"/>
                                <m:t>L</m:t>
                              </m:r>
                              <m:r>
                                <a:rPr lang="en-US" altLang="zh-CN"/>
                                <m:t>+</m:t>
                              </m:r>
                              <m:r>
                                <m:rPr>
                                  <m:sty m:val="p"/>
                                </m:rPr>
                                <a:rPr lang="en-US" altLang="zh-CN"/>
                                <m:t>d</m:t>
                              </m:r>
                              <m:r>
                                <a:rPr lang="en-US" altLang="zh-CN" i="1"/>
                                <m:t>−</m:t>
                              </m:r>
                              <m:sSub>
                                <m:sSubPr>
                                  <m:ctrlPr>
                                    <a:rPr lang="zh-CN" altLang="zh-CN" i="1"/>
                                  </m:ctrlPr>
                                </m:sSubPr>
                                <m:e>
                                  <m:r>
                                    <m:rPr>
                                      <m:sty m:val="p"/>
                                    </m:rPr>
                                    <a:rPr lang="en-US" altLang="zh-CN"/>
                                    <m:t>L</m:t>
                                  </m:r>
                                </m:e>
                                <m:sub>
                                  <m:r>
                                    <m:rPr>
                                      <m:sty m:val="p"/>
                                    </m:rPr>
                                    <a:rPr lang="en-US" altLang="zh-CN"/>
                                    <m:t>x</m:t>
                                  </m:r>
                                </m:sub>
                              </m:sSub>
                              <m:sSub>
                                <m:sSubPr>
                                  <m:ctrlPr>
                                    <a:rPr lang="zh-CN" altLang="zh-CN" i="1"/>
                                  </m:ctrlPr>
                                </m:sSubPr>
                                <m:e>
                                  <m:r>
                                    <m:rPr>
                                      <m:sty m:val="p"/>
                                    </m:rPr>
                                    <a:rPr lang="en-US" altLang="zh-CN"/>
                                    <m:t>N</m:t>
                                  </m:r>
                                </m:e>
                                <m:sub>
                                  <m:r>
                                    <m:rPr>
                                      <m:sty m:val="p"/>
                                    </m:rPr>
                                    <a:rPr lang="en-US" altLang="zh-CN"/>
                                    <m:t>x</m:t>
                                  </m:r>
                                </m:sub>
                              </m:sSub>
                            </m:e>
                            <m:e>
                              <m:sSub>
                                <m:sSubPr>
                                  <m:ctrlPr>
                                    <a:rPr lang="zh-CN" altLang="zh-CN" i="1"/>
                                  </m:ctrlPr>
                                </m:sSubPr>
                                <m:e>
                                  <m:r>
                                    <a:rPr lang="en-US" altLang="zh-CN" i="1"/>
                                    <m:t>−</m:t>
                                  </m:r>
                                  <m:r>
                                    <m:rPr>
                                      <m:sty m:val="p"/>
                                    </m:rPr>
                                    <a:rPr lang="en-US" altLang="zh-CN"/>
                                    <m:t>L</m:t>
                                  </m:r>
                                </m:e>
                                <m:sub>
                                  <m:r>
                                    <m:rPr>
                                      <m:sty m:val="p"/>
                                    </m:rPr>
                                    <a:rPr lang="en-US" altLang="zh-CN"/>
                                    <m:t>x</m:t>
                                  </m:r>
                                </m:sub>
                              </m:sSub>
                              <m:sSub>
                                <m:sSubPr>
                                  <m:ctrlPr>
                                    <a:rPr lang="zh-CN" altLang="zh-CN" i="1"/>
                                  </m:ctrlPr>
                                </m:sSubPr>
                                <m:e>
                                  <m:r>
                                    <m:rPr>
                                      <m:sty m:val="p"/>
                                    </m:rPr>
                                    <a:rPr lang="en-US" altLang="zh-CN"/>
                                    <m:t>N</m:t>
                                  </m:r>
                                </m:e>
                                <m:sub>
                                  <m:r>
                                    <m:rPr>
                                      <m:sty m:val="p"/>
                                    </m:rPr>
                                    <a:rPr lang="en-US" altLang="zh-CN"/>
                                    <m:t>y</m:t>
                                  </m:r>
                                </m:sub>
                              </m:sSub>
                            </m:e>
                            <m:e>
                              <m:r>
                                <a:rPr lang="en-US" altLang="zh-CN" i="1"/>
                                <m:t>−</m:t>
                              </m:r>
                              <m:sSub>
                                <m:sSubPr>
                                  <m:ctrlPr>
                                    <a:rPr lang="zh-CN" altLang="zh-CN" i="1"/>
                                  </m:ctrlPr>
                                </m:sSubPr>
                                <m:e>
                                  <m:r>
                                    <m:rPr>
                                      <m:sty m:val="p"/>
                                    </m:rPr>
                                    <a:rPr lang="en-US" altLang="zh-CN"/>
                                    <m:t>L</m:t>
                                  </m:r>
                                </m:e>
                                <m:sub>
                                  <m:r>
                                    <m:rPr>
                                      <m:sty m:val="p"/>
                                    </m:rPr>
                                    <a:rPr lang="en-US" altLang="zh-CN"/>
                                    <m:t>x</m:t>
                                  </m:r>
                                </m:sub>
                              </m:sSub>
                              <m:sSub>
                                <m:sSubPr>
                                  <m:ctrlPr>
                                    <a:rPr lang="zh-CN" altLang="zh-CN" i="1"/>
                                  </m:ctrlPr>
                                </m:sSubPr>
                                <m:e>
                                  <m:r>
                                    <m:rPr>
                                      <m:sty m:val="p"/>
                                    </m:rPr>
                                    <a:rPr lang="en-US" altLang="zh-CN"/>
                                    <m:t>N</m:t>
                                  </m:r>
                                </m:e>
                                <m:sub>
                                  <m:r>
                                    <m:rPr>
                                      <m:sty m:val="p"/>
                                    </m:rPr>
                                    <a:rPr lang="en-US" altLang="zh-CN"/>
                                    <m:t>z</m:t>
                                  </m:r>
                                </m:sub>
                              </m:sSub>
                            </m:e>
                            <m:e>
                              <m:r>
                                <a:rPr lang="en-US" altLang="zh-CN" i="1"/>
                                <m:t>−</m:t>
                              </m:r>
                              <m:sSub>
                                <m:sSubPr>
                                  <m:ctrlPr>
                                    <a:rPr lang="zh-CN" altLang="zh-CN" i="1"/>
                                  </m:ctrlPr>
                                </m:sSubPr>
                                <m:e>
                                  <m:r>
                                    <m:rPr>
                                      <m:sty m:val="p"/>
                                    </m:rPr>
                                    <a:rPr lang="en-US" altLang="zh-CN"/>
                                    <m:t>L</m:t>
                                  </m:r>
                                </m:e>
                                <m:sub>
                                  <m:r>
                                    <m:rPr>
                                      <m:sty m:val="p"/>
                                    </m:rPr>
                                    <a:rPr lang="en-US" altLang="zh-CN"/>
                                    <m:t>x</m:t>
                                  </m:r>
                                </m:sub>
                              </m:sSub>
                              <m:r>
                                <m:rPr>
                                  <m:sty m:val="p"/>
                                </m:rPr>
                                <a:rPr lang="en-US" altLang="zh-CN"/>
                                <m:t>d</m:t>
                              </m:r>
                            </m:e>
                          </m:mr>
                          <m:mr>
                            <m:e>
                              <m:r>
                                <a:rPr lang="en-US" altLang="zh-CN" i="1"/>
                                <m:t>−</m:t>
                              </m:r>
                              <m:sSub>
                                <m:sSubPr>
                                  <m:ctrlPr>
                                    <a:rPr lang="zh-CN" altLang="zh-CN" i="1"/>
                                  </m:ctrlPr>
                                </m:sSubPr>
                                <m:e>
                                  <m:r>
                                    <m:rPr>
                                      <m:sty m:val="p"/>
                                    </m:rPr>
                                    <a:rPr lang="en-US" altLang="zh-CN"/>
                                    <m:t>L</m:t>
                                  </m:r>
                                </m:e>
                                <m:sub>
                                  <m:r>
                                    <m:rPr>
                                      <m:sty m:val="p"/>
                                    </m:rPr>
                                    <a:rPr lang="en-US" altLang="zh-CN"/>
                                    <m:t>y</m:t>
                                  </m:r>
                                </m:sub>
                              </m:sSub>
                              <m:sSub>
                                <m:sSubPr>
                                  <m:ctrlPr>
                                    <a:rPr lang="zh-CN" altLang="zh-CN" i="1"/>
                                  </m:ctrlPr>
                                </m:sSubPr>
                                <m:e>
                                  <m:r>
                                    <m:rPr>
                                      <m:sty m:val="p"/>
                                    </m:rPr>
                                    <a:rPr lang="en-US" altLang="zh-CN"/>
                                    <m:t>N</m:t>
                                  </m:r>
                                </m:e>
                                <m:sub>
                                  <m:r>
                                    <m:rPr>
                                      <m:sty m:val="p"/>
                                    </m:rPr>
                                    <a:rPr lang="en-US" altLang="zh-CN"/>
                                    <m:t>x</m:t>
                                  </m:r>
                                </m:sub>
                              </m:sSub>
                            </m:e>
                            <m:e>
                              <m:r>
                                <m:rPr>
                                  <m:sty m:val="p"/>
                                </m:rPr>
                                <a:rPr lang="en-US" altLang="zh-CN"/>
                                <m:t>N</m:t>
                              </m:r>
                              <m:r>
                                <a:rPr lang="en-US" altLang="zh-CN"/>
                                <m:t>∙</m:t>
                              </m:r>
                              <m:r>
                                <m:rPr>
                                  <m:sty m:val="p"/>
                                </m:rPr>
                                <a:rPr lang="en-US" altLang="zh-CN"/>
                                <m:t>L</m:t>
                              </m:r>
                              <m:r>
                                <a:rPr lang="en-US" altLang="zh-CN"/>
                                <m:t>+</m:t>
                              </m:r>
                              <m:r>
                                <m:rPr>
                                  <m:sty m:val="p"/>
                                </m:rPr>
                                <a:rPr lang="en-US" altLang="zh-CN"/>
                                <m:t>d</m:t>
                              </m:r>
                              <m:r>
                                <a:rPr lang="en-US" altLang="zh-CN" i="1"/>
                                <m:t>−</m:t>
                              </m:r>
                              <m:sSub>
                                <m:sSubPr>
                                  <m:ctrlPr>
                                    <a:rPr lang="zh-CN" altLang="zh-CN" i="1"/>
                                  </m:ctrlPr>
                                </m:sSubPr>
                                <m:e>
                                  <m:r>
                                    <m:rPr>
                                      <m:sty m:val="p"/>
                                    </m:rPr>
                                    <a:rPr lang="en-US" altLang="zh-CN"/>
                                    <m:t>L</m:t>
                                  </m:r>
                                </m:e>
                                <m:sub>
                                  <m:r>
                                    <m:rPr>
                                      <m:sty m:val="p"/>
                                    </m:rPr>
                                    <a:rPr lang="en-US" altLang="zh-CN"/>
                                    <m:t>y</m:t>
                                  </m:r>
                                </m:sub>
                              </m:sSub>
                              <m:sSub>
                                <m:sSubPr>
                                  <m:ctrlPr>
                                    <a:rPr lang="zh-CN" altLang="zh-CN" i="1"/>
                                  </m:ctrlPr>
                                </m:sSubPr>
                                <m:e>
                                  <m:r>
                                    <m:rPr>
                                      <m:sty m:val="p"/>
                                    </m:rPr>
                                    <a:rPr lang="en-US" altLang="zh-CN"/>
                                    <m:t>N</m:t>
                                  </m:r>
                                </m:e>
                                <m:sub>
                                  <m:r>
                                    <m:rPr>
                                      <m:sty m:val="p"/>
                                    </m:rPr>
                                    <a:rPr lang="en-US" altLang="zh-CN"/>
                                    <m:t>y</m:t>
                                  </m:r>
                                </m:sub>
                              </m:sSub>
                            </m:e>
                            <m:e>
                              <m:sSub>
                                <m:sSubPr>
                                  <m:ctrlPr>
                                    <a:rPr lang="zh-CN" altLang="zh-CN" i="1"/>
                                  </m:ctrlPr>
                                </m:sSubPr>
                                <m:e>
                                  <m:r>
                                    <a:rPr lang="en-US" altLang="zh-CN" i="1"/>
                                    <m:t>−</m:t>
                                  </m:r>
                                  <m:r>
                                    <m:rPr>
                                      <m:sty m:val="p"/>
                                    </m:rPr>
                                    <a:rPr lang="en-US" altLang="zh-CN"/>
                                    <m:t>L</m:t>
                                  </m:r>
                                </m:e>
                                <m:sub>
                                  <m:r>
                                    <m:rPr>
                                      <m:sty m:val="p"/>
                                    </m:rPr>
                                    <a:rPr lang="en-US" altLang="zh-CN"/>
                                    <m:t>y</m:t>
                                  </m:r>
                                </m:sub>
                              </m:sSub>
                              <m:sSub>
                                <m:sSubPr>
                                  <m:ctrlPr>
                                    <a:rPr lang="zh-CN" altLang="zh-CN" i="1"/>
                                  </m:ctrlPr>
                                </m:sSubPr>
                                <m:e>
                                  <m:r>
                                    <m:rPr>
                                      <m:sty m:val="p"/>
                                    </m:rPr>
                                    <a:rPr lang="en-US" altLang="zh-CN"/>
                                    <m:t>N</m:t>
                                  </m:r>
                                </m:e>
                                <m:sub>
                                  <m:r>
                                    <m:rPr>
                                      <m:sty m:val="p"/>
                                    </m:rPr>
                                    <a:rPr lang="en-US" altLang="zh-CN"/>
                                    <m:t>z</m:t>
                                  </m:r>
                                </m:sub>
                              </m:sSub>
                            </m:e>
                            <m:e>
                              <m:r>
                                <a:rPr lang="en-US" altLang="zh-CN" i="1"/>
                                <m:t>−</m:t>
                              </m:r>
                              <m:sSub>
                                <m:sSubPr>
                                  <m:ctrlPr>
                                    <a:rPr lang="zh-CN" altLang="zh-CN" i="1"/>
                                  </m:ctrlPr>
                                </m:sSubPr>
                                <m:e>
                                  <m:r>
                                    <m:rPr>
                                      <m:sty m:val="p"/>
                                    </m:rPr>
                                    <a:rPr lang="en-US" altLang="zh-CN"/>
                                    <m:t>L</m:t>
                                  </m:r>
                                </m:e>
                                <m:sub>
                                  <m:r>
                                    <m:rPr>
                                      <m:sty m:val="p"/>
                                    </m:rPr>
                                    <a:rPr lang="en-US" altLang="zh-CN"/>
                                    <m:t>y</m:t>
                                  </m:r>
                                </m:sub>
                              </m:sSub>
                              <m:r>
                                <m:rPr>
                                  <m:sty m:val="p"/>
                                </m:rPr>
                                <a:rPr lang="en-US" altLang="zh-CN"/>
                                <m:t>d</m:t>
                              </m:r>
                            </m:e>
                          </m:mr>
                          <m:mr>
                            <m:e>
                              <m:r>
                                <a:rPr lang="en-US" altLang="zh-CN" i="1"/>
                                <m:t>−</m:t>
                              </m:r>
                              <m:sSub>
                                <m:sSubPr>
                                  <m:ctrlPr>
                                    <a:rPr lang="zh-CN" altLang="zh-CN" i="1"/>
                                  </m:ctrlPr>
                                </m:sSubPr>
                                <m:e>
                                  <m:r>
                                    <m:rPr>
                                      <m:sty m:val="p"/>
                                    </m:rPr>
                                    <a:rPr lang="en-US" altLang="zh-CN"/>
                                    <m:t>L</m:t>
                                  </m:r>
                                </m:e>
                                <m:sub>
                                  <m:r>
                                    <m:rPr>
                                      <m:sty m:val="p"/>
                                    </m:rPr>
                                    <a:rPr lang="en-US" altLang="zh-CN"/>
                                    <m:t>z</m:t>
                                  </m:r>
                                </m:sub>
                              </m:sSub>
                              <m:sSub>
                                <m:sSubPr>
                                  <m:ctrlPr>
                                    <a:rPr lang="zh-CN" altLang="zh-CN" i="1"/>
                                  </m:ctrlPr>
                                </m:sSubPr>
                                <m:e>
                                  <m:r>
                                    <m:rPr>
                                      <m:sty m:val="p"/>
                                    </m:rPr>
                                    <a:rPr lang="en-US" altLang="zh-CN"/>
                                    <m:t>N</m:t>
                                  </m:r>
                                </m:e>
                                <m:sub>
                                  <m:r>
                                    <m:rPr>
                                      <m:sty m:val="p"/>
                                    </m:rPr>
                                    <a:rPr lang="en-US" altLang="zh-CN"/>
                                    <m:t>x</m:t>
                                  </m:r>
                                </m:sub>
                              </m:sSub>
                            </m:e>
                            <m:e>
                              <m:sSub>
                                <m:sSubPr>
                                  <m:ctrlPr>
                                    <a:rPr lang="zh-CN" altLang="zh-CN" i="1"/>
                                  </m:ctrlPr>
                                </m:sSubPr>
                                <m:e>
                                  <m:r>
                                    <a:rPr lang="en-US" altLang="zh-CN" i="1"/>
                                    <m:t>−</m:t>
                                  </m:r>
                                  <m:r>
                                    <m:rPr>
                                      <m:sty m:val="p"/>
                                    </m:rPr>
                                    <a:rPr lang="en-US" altLang="zh-CN"/>
                                    <m:t>L</m:t>
                                  </m:r>
                                </m:e>
                                <m:sub>
                                  <m:r>
                                    <m:rPr>
                                      <m:sty m:val="p"/>
                                    </m:rPr>
                                    <a:rPr lang="en-US" altLang="zh-CN"/>
                                    <m:t>z</m:t>
                                  </m:r>
                                </m:sub>
                              </m:sSub>
                              <m:sSub>
                                <m:sSubPr>
                                  <m:ctrlPr>
                                    <a:rPr lang="zh-CN" altLang="zh-CN" i="1"/>
                                  </m:ctrlPr>
                                </m:sSubPr>
                                <m:e>
                                  <m:r>
                                    <m:rPr>
                                      <m:sty m:val="p"/>
                                    </m:rPr>
                                    <a:rPr lang="en-US" altLang="zh-CN"/>
                                    <m:t>N</m:t>
                                  </m:r>
                                </m:e>
                                <m:sub>
                                  <m:r>
                                    <m:rPr>
                                      <m:sty m:val="p"/>
                                    </m:rPr>
                                    <a:rPr lang="en-US" altLang="zh-CN"/>
                                    <m:t>y</m:t>
                                  </m:r>
                                </m:sub>
                              </m:sSub>
                            </m:e>
                            <m:e>
                              <m:r>
                                <m:rPr>
                                  <m:sty m:val="p"/>
                                </m:rPr>
                                <a:rPr lang="en-US" altLang="zh-CN"/>
                                <m:t>N</m:t>
                              </m:r>
                              <m:r>
                                <a:rPr lang="en-US" altLang="zh-CN"/>
                                <m:t>∙</m:t>
                              </m:r>
                              <m:r>
                                <m:rPr>
                                  <m:sty m:val="p"/>
                                </m:rPr>
                                <a:rPr lang="en-US" altLang="zh-CN"/>
                                <m:t>L</m:t>
                              </m:r>
                              <m:r>
                                <a:rPr lang="en-US" altLang="zh-CN"/>
                                <m:t>+</m:t>
                              </m:r>
                              <m:r>
                                <m:rPr>
                                  <m:sty m:val="p"/>
                                </m:rPr>
                                <a:rPr lang="en-US" altLang="zh-CN"/>
                                <m:t>d</m:t>
                              </m:r>
                              <m:r>
                                <a:rPr lang="en-US" altLang="zh-CN" i="1"/>
                                <m:t>−</m:t>
                              </m:r>
                              <m:sSub>
                                <m:sSubPr>
                                  <m:ctrlPr>
                                    <a:rPr lang="zh-CN" altLang="zh-CN" i="1"/>
                                  </m:ctrlPr>
                                </m:sSubPr>
                                <m:e>
                                  <m:r>
                                    <m:rPr>
                                      <m:sty m:val="p"/>
                                    </m:rPr>
                                    <a:rPr lang="en-US" altLang="zh-CN"/>
                                    <m:t>L</m:t>
                                  </m:r>
                                </m:e>
                                <m:sub>
                                  <m:r>
                                    <m:rPr>
                                      <m:sty m:val="p"/>
                                    </m:rPr>
                                    <a:rPr lang="en-US" altLang="zh-CN"/>
                                    <m:t>z</m:t>
                                  </m:r>
                                </m:sub>
                              </m:sSub>
                              <m:sSub>
                                <m:sSubPr>
                                  <m:ctrlPr>
                                    <a:rPr lang="zh-CN" altLang="zh-CN" i="1"/>
                                  </m:ctrlPr>
                                </m:sSubPr>
                                <m:e>
                                  <m:r>
                                    <m:rPr>
                                      <m:sty m:val="p"/>
                                    </m:rPr>
                                    <a:rPr lang="en-US" altLang="zh-CN"/>
                                    <m:t>N</m:t>
                                  </m:r>
                                </m:e>
                                <m:sub>
                                  <m:r>
                                    <m:rPr>
                                      <m:sty m:val="p"/>
                                    </m:rPr>
                                    <a:rPr lang="en-US" altLang="zh-CN"/>
                                    <m:t>z</m:t>
                                  </m:r>
                                </m:sub>
                              </m:sSub>
                            </m:e>
                            <m:e>
                              <m:r>
                                <a:rPr lang="en-US" altLang="zh-CN" i="1"/>
                                <m:t>−</m:t>
                              </m:r>
                              <m:sSub>
                                <m:sSubPr>
                                  <m:ctrlPr>
                                    <a:rPr lang="zh-CN" altLang="zh-CN" i="1"/>
                                  </m:ctrlPr>
                                </m:sSubPr>
                                <m:e>
                                  <m:r>
                                    <m:rPr>
                                      <m:sty m:val="p"/>
                                    </m:rPr>
                                    <a:rPr lang="en-US" altLang="zh-CN"/>
                                    <m:t>L</m:t>
                                  </m:r>
                                </m:e>
                                <m:sub>
                                  <m:r>
                                    <m:rPr>
                                      <m:sty m:val="p"/>
                                    </m:rPr>
                                    <a:rPr lang="en-US" altLang="zh-CN"/>
                                    <m:t>z</m:t>
                                  </m:r>
                                </m:sub>
                              </m:sSub>
                              <m:r>
                                <m:rPr>
                                  <m:sty m:val="p"/>
                                </m:rPr>
                                <a:rPr lang="en-US" altLang="zh-CN"/>
                                <m:t>d</m:t>
                              </m:r>
                            </m:e>
                          </m:mr>
                          <m:mr>
                            <m:e>
                              <m:r>
                                <a:rPr lang="en-US" altLang="zh-CN" i="1"/>
                                <m:t>−</m:t>
                              </m:r>
                              <m:sSub>
                                <m:sSubPr>
                                  <m:ctrlPr>
                                    <a:rPr lang="zh-CN" altLang="zh-CN" i="1"/>
                                  </m:ctrlPr>
                                </m:sSubPr>
                                <m:e>
                                  <m:r>
                                    <m:rPr>
                                      <m:sty m:val="p"/>
                                    </m:rPr>
                                    <a:rPr lang="en-US" altLang="zh-CN"/>
                                    <m:t>N</m:t>
                                  </m:r>
                                </m:e>
                                <m:sub>
                                  <m:r>
                                    <m:rPr>
                                      <m:sty m:val="p"/>
                                    </m:rPr>
                                    <a:rPr lang="en-US" altLang="zh-CN"/>
                                    <m:t>x</m:t>
                                  </m:r>
                                </m:sub>
                              </m:sSub>
                            </m:e>
                            <m:e>
                              <m:r>
                                <a:rPr lang="en-US" altLang="zh-CN" i="1"/>
                                <m:t>−</m:t>
                              </m:r>
                              <m:sSub>
                                <m:sSubPr>
                                  <m:ctrlPr>
                                    <a:rPr lang="zh-CN" altLang="zh-CN" i="1"/>
                                  </m:ctrlPr>
                                </m:sSubPr>
                                <m:e>
                                  <m:r>
                                    <m:rPr>
                                      <m:sty m:val="p"/>
                                    </m:rPr>
                                    <a:rPr lang="en-US" altLang="zh-CN"/>
                                    <m:t>N</m:t>
                                  </m:r>
                                </m:e>
                                <m:sub>
                                  <m:r>
                                    <m:rPr>
                                      <m:sty m:val="p"/>
                                    </m:rPr>
                                    <a:rPr lang="en-US" altLang="zh-CN"/>
                                    <m:t>y</m:t>
                                  </m:r>
                                </m:sub>
                              </m:sSub>
                            </m:e>
                            <m:e>
                              <m:r>
                                <a:rPr lang="en-US" altLang="zh-CN" i="1"/>
                                <m:t>−</m:t>
                              </m:r>
                              <m:sSub>
                                <m:sSubPr>
                                  <m:ctrlPr>
                                    <a:rPr lang="zh-CN" altLang="zh-CN" i="1"/>
                                  </m:ctrlPr>
                                </m:sSubPr>
                                <m:e>
                                  <m:r>
                                    <m:rPr>
                                      <m:sty m:val="p"/>
                                    </m:rPr>
                                    <a:rPr lang="en-US" altLang="zh-CN"/>
                                    <m:t>N</m:t>
                                  </m:r>
                                </m:e>
                                <m:sub>
                                  <m:r>
                                    <m:rPr>
                                      <m:sty m:val="p"/>
                                    </m:rPr>
                                    <a:rPr lang="en-US" altLang="zh-CN"/>
                                    <m:t>z</m:t>
                                  </m:r>
                                </m:sub>
                              </m:sSub>
                            </m:e>
                            <m:e>
                              <m:r>
                                <m:rPr>
                                  <m:sty m:val="p"/>
                                </m:rPr>
                                <a:rPr lang="en-US" altLang="zh-CN"/>
                                <m:t>N</m:t>
                              </m:r>
                              <m:r>
                                <a:rPr lang="en-US" altLang="zh-CN"/>
                                <m:t>∙</m:t>
                              </m:r>
                              <m:r>
                                <m:rPr>
                                  <m:sty m:val="p"/>
                                </m:rPr>
                                <a:rPr lang="en-US" altLang="zh-CN"/>
                                <m:t>L</m:t>
                              </m:r>
                            </m:e>
                          </m:mr>
                        </m:m>
                      </m:e>
                    </m:d>
                  </m:oMath>
                </a14:m>
                <a:endParaRPr lang="zh-CN" altLang="zh-CN" dirty="0"/>
              </a:p>
              <a:p>
                <a:r>
                  <a:rPr lang="zh-CN" altLang="zh-CN" dirty="0"/>
                  <a:t>前面提到的</a:t>
                </a:r>
                <a:r>
                  <a:rPr lang="en-US" altLang="zh-CN" dirty="0"/>
                  <a:t>y=0</a:t>
                </a:r>
                <a:r>
                  <a:rPr lang="zh-CN" altLang="zh-CN" dirty="0"/>
                  <a:t>的接收平面是上面这个投影矩阵的特殊情况</a:t>
                </a:r>
                <a:r>
                  <a:rPr lang="en-US" altLang="zh-CN" dirty="0"/>
                  <a:t>——N=(0,1,0), d = 0</a:t>
                </a:r>
                <a:r>
                  <a:rPr lang="zh-CN" altLang="zh-CN" dirty="0"/>
                  <a:t>。</a:t>
                </a:r>
              </a:p>
              <a:p>
                <a:r>
                  <a:rPr lang="zh-CN" altLang="zh-CN" dirty="0"/>
                  <a:t>渲染场景的时候，对于每个接收面，使用上面的矩阵和待投影物体的顶点相乘就可以得到投影后的顶点，然后使用暗色绘制投影后的网格，就可以得到物体的阴影。</a:t>
                </a:r>
              </a:p>
              <a:p>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t="-7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762324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4338" name="Picture 2" descr="Shadow result without polygon offset"/>
          <p:cNvPicPr>
            <a:picLocks noChangeAspect="1" noChangeArrowheads="1"/>
          </p:cNvPicPr>
          <p:nvPr/>
        </p:nvPicPr>
        <p:blipFill>
          <a:blip r:embed="rId2">
            <a:extLst>
              <a:ext uri="{28A0092B-C50C-407E-A947-70E740481C1C}">
                <a14:useLocalDpi xmlns:a14="http://schemas.microsoft.com/office/drawing/2010/main" val="0"/>
              </a:ext>
            </a:extLst>
          </a:blip>
          <a:srcRect l="8333" t="16942" r="10779" b="5362"/>
          <a:stretch>
            <a:fillRect/>
          </a:stretch>
        </p:blipFill>
        <p:spPr bwMode="auto">
          <a:xfrm>
            <a:off x="3635896" y="987574"/>
            <a:ext cx="2354263"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99063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zh-CN" altLang="en-US" dirty="0" smtClean="0"/>
              <a:t>不连续</a:t>
            </a:r>
            <a:r>
              <a:rPr lang="en-US" altLang="zh-CN" dirty="0" smtClean="0"/>
              <a:t>bug</a:t>
            </a:r>
            <a:r>
              <a:rPr lang="zh-CN" altLang="zh-CN" dirty="0" smtClean="0"/>
              <a:t>这</a:t>
            </a:r>
            <a:r>
              <a:rPr lang="zh-CN" altLang="zh-CN" dirty="0"/>
              <a:t>是因为在绘制了图中的地板之后，再绘制黑色的阴影时，会和地板产生所谓的深度冲突（</a:t>
            </a:r>
            <a:r>
              <a:rPr lang="en-US" altLang="zh-CN" dirty="0"/>
              <a:t>Z-fighting</a:t>
            </a:r>
            <a:r>
              <a:rPr lang="zh-CN" altLang="zh-CN" dirty="0"/>
              <a:t>） 现象，也就是阴影的一部分的</a:t>
            </a:r>
            <a:r>
              <a:rPr lang="en-US" altLang="zh-CN" dirty="0"/>
              <a:t>Z </a:t>
            </a:r>
            <a:r>
              <a:rPr lang="zh-CN" altLang="zh-CN" dirty="0"/>
              <a:t>值较地板的</a:t>
            </a:r>
            <a:r>
              <a:rPr lang="en-US" altLang="zh-CN" dirty="0"/>
              <a:t>Z </a:t>
            </a:r>
            <a:r>
              <a:rPr lang="zh-CN" altLang="zh-CN" dirty="0"/>
              <a:t>值小，所以会绘制出来，但是有些部分的</a:t>
            </a:r>
            <a:r>
              <a:rPr lang="en-US" altLang="zh-CN" dirty="0"/>
              <a:t>Z </a:t>
            </a:r>
            <a:r>
              <a:rPr lang="zh-CN" altLang="zh-CN" dirty="0"/>
              <a:t>值则可能比地板的</a:t>
            </a:r>
            <a:r>
              <a:rPr lang="en-US" altLang="zh-CN" dirty="0"/>
              <a:t>Z </a:t>
            </a:r>
            <a:r>
              <a:rPr lang="zh-CN" altLang="zh-CN" dirty="0"/>
              <a:t>值大，所以就没有绘制出来</a:t>
            </a:r>
            <a:r>
              <a:rPr lang="zh-CN" altLang="zh-CN" dirty="0" smtClean="0"/>
              <a:t>了</a:t>
            </a:r>
            <a:endParaRPr lang="en-US" altLang="zh-CN" dirty="0" smtClean="0"/>
          </a:p>
          <a:p>
            <a:r>
              <a:rPr lang="zh-CN" altLang="zh-CN" dirty="0" smtClean="0"/>
              <a:t>现在</a:t>
            </a:r>
            <a:r>
              <a:rPr lang="zh-CN" altLang="zh-CN" dirty="0"/>
              <a:t>的显卡硬体通常提供一个叫多边形偏移（</a:t>
            </a:r>
            <a:r>
              <a:rPr lang="en-US" altLang="zh-CN" dirty="0"/>
              <a:t>polygon offset</a:t>
            </a:r>
            <a:r>
              <a:rPr lang="zh-CN" altLang="zh-CN" dirty="0"/>
              <a:t>）的功能，用来解决深度冲突的</a:t>
            </a:r>
            <a:r>
              <a:rPr lang="zh-CN" altLang="zh-CN" dirty="0" smtClean="0"/>
              <a:t>问题</a:t>
            </a:r>
            <a:endParaRPr lang="en-US" altLang="zh-CN" dirty="0" smtClean="0"/>
          </a:p>
          <a:p>
            <a:r>
              <a:rPr lang="zh-CN" altLang="zh-CN" dirty="0" smtClean="0"/>
              <a:t>在</a:t>
            </a:r>
            <a:r>
              <a:rPr lang="zh-CN" altLang="zh-CN" dirty="0"/>
              <a:t>画一个物体时，要求把它的</a:t>
            </a:r>
            <a:r>
              <a:rPr lang="en-US" altLang="zh-CN" dirty="0"/>
              <a:t>Z </a:t>
            </a:r>
            <a:r>
              <a:rPr lang="zh-CN" altLang="zh-CN" dirty="0"/>
              <a:t>值进行一个小的</a:t>
            </a:r>
            <a:r>
              <a:rPr lang="zh-CN" altLang="zh-CN" dirty="0" smtClean="0"/>
              <a:t>调整</a:t>
            </a:r>
            <a:endParaRPr lang="zh-CN" altLang="en-US" dirty="0"/>
          </a:p>
        </p:txBody>
      </p:sp>
    </p:spTree>
    <p:extLst>
      <p:ext uri="{BB962C8B-B14F-4D97-AF65-F5344CB8AC3E}">
        <p14:creationId xmlns:p14="http://schemas.microsoft.com/office/powerpoint/2010/main" val="33302854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5362" name="Picture 2" descr="Shadow result without stencil buffer"/>
          <p:cNvPicPr>
            <a:picLocks noChangeAspect="1" noChangeArrowheads="1"/>
          </p:cNvPicPr>
          <p:nvPr/>
        </p:nvPicPr>
        <p:blipFill>
          <a:blip r:embed="rId2">
            <a:extLst>
              <a:ext uri="{28A0092B-C50C-407E-A947-70E740481C1C}">
                <a14:useLocalDpi xmlns:a14="http://schemas.microsoft.com/office/drawing/2010/main" val="0"/>
              </a:ext>
            </a:extLst>
          </a:blip>
          <a:srcRect l="8333" t="20346" r="8983" b="5077"/>
          <a:stretch>
            <a:fillRect/>
          </a:stretch>
        </p:blipFill>
        <p:spPr bwMode="auto">
          <a:xfrm>
            <a:off x="3203848" y="987574"/>
            <a:ext cx="2378075" cy="227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98918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zh-CN" altLang="zh-CN" dirty="0" smtClean="0"/>
              <a:t>当</a:t>
            </a:r>
            <a:r>
              <a:rPr lang="zh-CN" altLang="zh-CN" dirty="0"/>
              <a:t>阴影只有一部分处于平面区域内时，采用上面的方法会出现</a:t>
            </a:r>
            <a:r>
              <a:rPr lang="zh-CN" altLang="zh-CN" dirty="0" smtClean="0"/>
              <a:t>问题</a:t>
            </a:r>
            <a:endParaRPr lang="en-US" altLang="zh-CN" dirty="0" smtClean="0"/>
          </a:p>
          <a:p>
            <a:r>
              <a:rPr lang="zh-CN" altLang="zh-CN" dirty="0" smtClean="0"/>
              <a:t>需要</a:t>
            </a:r>
            <a:r>
              <a:rPr lang="zh-CN" altLang="zh-CN" dirty="0"/>
              <a:t>一个方法，把阴影切到地板的范围</a:t>
            </a:r>
            <a:r>
              <a:rPr lang="zh-CN" altLang="zh-CN" dirty="0" smtClean="0"/>
              <a:t>内</a:t>
            </a:r>
            <a:endParaRPr lang="en-US" altLang="zh-CN" dirty="0" smtClean="0"/>
          </a:p>
          <a:p>
            <a:r>
              <a:rPr lang="zh-CN" altLang="zh-CN" dirty="0" smtClean="0"/>
              <a:t>如果</a:t>
            </a:r>
            <a:r>
              <a:rPr lang="zh-CN" altLang="zh-CN" dirty="0"/>
              <a:t>地板是奇怪的形状，就需要别的方法</a:t>
            </a:r>
            <a:r>
              <a:rPr lang="zh-CN" altLang="zh-CN" dirty="0" smtClean="0"/>
              <a:t>。</a:t>
            </a:r>
            <a:endParaRPr lang="en-US" altLang="zh-CN" dirty="0" smtClean="0"/>
          </a:p>
          <a:p>
            <a:r>
              <a:rPr lang="zh-CN" altLang="zh-CN" dirty="0" smtClean="0"/>
              <a:t>模板</a:t>
            </a:r>
            <a:r>
              <a:rPr lang="zh-CN" altLang="zh-CN" dirty="0"/>
              <a:t>缓存是一个用于标记的缓存。可以先把模板缓存全清为</a:t>
            </a:r>
            <a:r>
              <a:rPr lang="en-US" altLang="zh-CN" dirty="0"/>
              <a:t>0</a:t>
            </a:r>
            <a:r>
              <a:rPr lang="zh-CN" altLang="zh-CN" dirty="0"/>
              <a:t>。绘制地板时，地板所占有的那些像素的模板值设置为</a:t>
            </a:r>
            <a:r>
              <a:rPr lang="en-US" altLang="zh-CN" dirty="0"/>
              <a:t>1</a:t>
            </a:r>
            <a:r>
              <a:rPr lang="zh-CN" altLang="zh-CN" dirty="0"/>
              <a:t>，其它的地方还是</a:t>
            </a:r>
            <a:r>
              <a:rPr lang="en-US" altLang="zh-CN" dirty="0"/>
              <a:t>0</a:t>
            </a:r>
            <a:r>
              <a:rPr lang="zh-CN" altLang="zh-CN" dirty="0"/>
              <a:t>。现在，添加一个绘制规则“若模板的值为</a:t>
            </a:r>
            <a:r>
              <a:rPr lang="en-US" altLang="zh-CN" dirty="0"/>
              <a:t>1</a:t>
            </a:r>
            <a:r>
              <a:rPr lang="zh-CN" altLang="zh-CN" dirty="0"/>
              <a:t>才绘制，且将模板的值设为</a:t>
            </a:r>
            <a:r>
              <a:rPr lang="en-US" altLang="zh-CN" dirty="0"/>
              <a:t>0</a:t>
            </a:r>
            <a:r>
              <a:rPr lang="zh-CN" altLang="zh-CN" dirty="0" smtClean="0"/>
              <a:t>”</a:t>
            </a:r>
            <a:endParaRPr lang="zh-CN" altLang="en-US" dirty="0"/>
          </a:p>
        </p:txBody>
      </p:sp>
    </p:spTree>
    <p:extLst>
      <p:ext uri="{BB962C8B-B14F-4D97-AF65-F5344CB8AC3E}">
        <p14:creationId xmlns:p14="http://schemas.microsoft.com/office/powerpoint/2010/main" val="37755271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6386" name="Picture 2" descr="Complete shadow result"/>
          <p:cNvPicPr>
            <a:picLocks noChangeAspect="1" noChangeArrowheads="1"/>
          </p:cNvPicPr>
          <p:nvPr/>
        </p:nvPicPr>
        <p:blipFill>
          <a:blip r:embed="rId2">
            <a:extLst>
              <a:ext uri="{28A0092B-C50C-407E-A947-70E740481C1C}">
                <a14:useLocalDpi xmlns:a14="http://schemas.microsoft.com/office/drawing/2010/main" val="0"/>
              </a:ext>
            </a:extLst>
          </a:blip>
          <a:srcRect l="4437" t="18369" r="10779" b="6218"/>
          <a:stretch>
            <a:fillRect/>
          </a:stretch>
        </p:blipFill>
        <p:spPr bwMode="auto">
          <a:xfrm>
            <a:off x="2915816" y="1203598"/>
            <a:ext cx="2435225"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81423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阴影映射</a:t>
            </a:r>
          </a:p>
        </p:txBody>
      </p:sp>
      <p:sp>
        <p:nvSpPr>
          <p:cNvPr id="3" name="内容占位符 2"/>
          <p:cNvSpPr>
            <a:spLocks noGrp="1"/>
          </p:cNvSpPr>
          <p:nvPr>
            <p:ph idx="1"/>
          </p:nvPr>
        </p:nvSpPr>
        <p:spPr/>
        <p:txBody>
          <a:bodyPr>
            <a:normAutofit fontScale="92500" lnSpcReduction="10000"/>
          </a:bodyPr>
          <a:lstStyle/>
          <a:p>
            <a:r>
              <a:rPr lang="zh-CN" altLang="zh-CN" dirty="0"/>
              <a:t>上面介绍的阴影产生方法具有较大的局限性，比如要求接收面必须是平面，这就限制了这两种方法在游戏中的</a:t>
            </a:r>
            <a:r>
              <a:rPr lang="zh-CN" altLang="zh-CN" dirty="0" smtClean="0"/>
              <a:t>应用</a:t>
            </a:r>
            <a:endParaRPr lang="en-US" altLang="zh-CN" dirty="0" smtClean="0"/>
          </a:p>
          <a:p>
            <a:r>
              <a:rPr lang="zh-CN" altLang="zh-CN" dirty="0" smtClean="0"/>
              <a:t>下面</a:t>
            </a:r>
            <a:r>
              <a:rPr lang="zh-CN" altLang="zh-CN" dirty="0"/>
              <a:t>，将介绍两种比较常用的计算硬阴影的方法：阴影映射和阴影</a:t>
            </a:r>
            <a:r>
              <a:rPr lang="zh-CN" altLang="zh-CN" dirty="0" smtClean="0"/>
              <a:t>体</a:t>
            </a:r>
            <a:endParaRPr lang="en-US" altLang="zh-CN" dirty="0" smtClean="0"/>
          </a:p>
          <a:p>
            <a:r>
              <a:rPr lang="zh-CN" altLang="zh-CN" dirty="0" smtClean="0"/>
              <a:t>这</a:t>
            </a:r>
            <a:r>
              <a:rPr lang="zh-CN" altLang="zh-CN" dirty="0"/>
              <a:t>两种阴影生成方法对于硬件需求较低，并且作为很多其他算法的</a:t>
            </a:r>
            <a:r>
              <a:rPr lang="zh-CN" altLang="zh-CN" dirty="0" smtClean="0"/>
              <a:t>基础：</a:t>
            </a:r>
            <a:endParaRPr lang="zh-CN" altLang="zh-CN" dirty="0"/>
          </a:p>
          <a:p>
            <a:endParaRPr lang="zh-CN" altLang="en-US" dirty="0"/>
          </a:p>
        </p:txBody>
      </p:sp>
    </p:spTree>
    <p:extLst>
      <p:ext uri="{BB962C8B-B14F-4D97-AF65-F5344CB8AC3E}">
        <p14:creationId xmlns:p14="http://schemas.microsoft.com/office/powerpoint/2010/main" val="9557154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阴影映射（</a:t>
            </a:r>
            <a:r>
              <a:rPr lang="en-US" altLang="zh-CN" dirty="0"/>
              <a:t>shadow mapping</a:t>
            </a:r>
            <a:r>
              <a:rPr lang="zh-CN" altLang="zh-CN" dirty="0" smtClean="0"/>
              <a:t>）</a:t>
            </a:r>
            <a:endParaRPr lang="zh-CN" altLang="en-US" dirty="0"/>
          </a:p>
        </p:txBody>
      </p:sp>
      <p:sp>
        <p:nvSpPr>
          <p:cNvPr id="3" name="内容占位符 2"/>
          <p:cNvSpPr>
            <a:spLocks noGrp="1"/>
          </p:cNvSpPr>
          <p:nvPr>
            <p:ph idx="1"/>
          </p:nvPr>
        </p:nvSpPr>
        <p:spPr/>
        <p:txBody>
          <a:bodyPr>
            <a:normAutofit fontScale="55000" lnSpcReduction="20000"/>
          </a:bodyPr>
          <a:lstStyle/>
          <a:p>
            <a:r>
              <a:rPr lang="zh-CN" altLang="zh-CN" dirty="0" smtClean="0"/>
              <a:t>一</a:t>
            </a:r>
            <a:r>
              <a:rPr lang="zh-CN" altLang="zh-CN" dirty="0"/>
              <a:t>个物体之所以会处在阴影当中，是由于在它和光源之间存在着遮蔽物，或者说遮蔽物离光源的距离比物体要近，这就是阴影映射算法的</a:t>
            </a:r>
            <a:r>
              <a:rPr lang="zh-CN" altLang="zh-CN" dirty="0" smtClean="0"/>
              <a:t>基本原理</a:t>
            </a:r>
            <a:endParaRPr lang="en-US" altLang="zh-CN" dirty="0" smtClean="0"/>
          </a:p>
          <a:p>
            <a:r>
              <a:rPr lang="zh-CN" altLang="zh-CN" dirty="0" smtClean="0"/>
              <a:t>可以</a:t>
            </a:r>
            <a:r>
              <a:rPr lang="zh-CN" altLang="zh-CN" dirty="0"/>
              <a:t>想象一下这样一个简单场景：一个点光源</a:t>
            </a:r>
            <a:r>
              <a:rPr lang="en-US" altLang="zh-CN" dirty="0"/>
              <a:t>L</a:t>
            </a:r>
            <a:r>
              <a:rPr lang="zh-CN" altLang="zh-CN" dirty="0"/>
              <a:t>和一个阴影接收体，以及两者之间分布的一系列遮挡</a:t>
            </a:r>
            <a:r>
              <a:rPr lang="zh-CN" altLang="zh-CN" dirty="0" smtClean="0"/>
              <a:t>体</a:t>
            </a:r>
            <a:endParaRPr lang="en-US" altLang="zh-CN" dirty="0" smtClean="0"/>
          </a:p>
          <a:p>
            <a:r>
              <a:rPr lang="zh-CN" altLang="zh-CN" dirty="0" smtClean="0"/>
              <a:t>如果</a:t>
            </a:r>
            <a:r>
              <a:rPr lang="zh-CN" altLang="zh-CN" dirty="0"/>
              <a:t>从光源位置出发建立了一个遮挡物图像，那么在阴影接收体上进行阴影计算就变得很简单了，如果点</a:t>
            </a:r>
            <a:r>
              <a:rPr lang="en-US" altLang="zh-CN" dirty="0"/>
              <a:t>p</a:t>
            </a:r>
            <a:r>
              <a:rPr lang="zh-CN" altLang="zh-CN" dirty="0"/>
              <a:t>和</a:t>
            </a:r>
            <a:r>
              <a:rPr lang="en-US" altLang="zh-CN" dirty="0"/>
              <a:t>L</a:t>
            </a:r>
            <a:r>
              <a:rPr lang="zh-CN" altLang="zh-CN" dirty="0"/>
              <a:t>之间连线和场景中的遮挡体相交的话，则</a:t>
            </a:r>
            <a:r>
              <a:rPr lang="en-US" altLang="zh-CN" dirty="0"/>
              <a:t>p</a:t>
            </a:r>
            <a:r>
              <a:rPr lang="zh-CN" altLang="zh-CN" dirty="0"/>
              <a:t>处于阴影</a:t>
            </a:r>
            <a:r>
              <a:rPr lang="zh-CN" altLang="zh-CN" dirty="0" smtClean="0"/>
              <a:t>当中</a:t>
            </a:r>
            <a:endParaRPr lang="en-US" altLang="zh-CN" dirty="0" smtClean="0"/>
          </a:p>
          <a:p>
            <a:r>
              <a:rPr lang="zh-CN" altLang="zh-CN" dirty="0" smtClean="0"/>
              <a:t>如果</a:t>
            </a:r>
            <a:r>
              <a:rPr lang="zh-CN" altLang="zh-CN" dirty="0"/>
              <a:t>从光源看的话，这条连线会退化成图像中的一个点，因此，只要使用纹理查找方法就可以计算</a:t>
            </a:r>
            <a:r>
              <a:rPr lang="zh-CN" altLang="zh-CN" dirty="0" smtClean="0"/>
              <a:t>阴影</a:t>
            </a:r>
            <a:endParaRPr lang="en-US" altLang="zh-CN" dirty="0" smtClean="0"/>
          </a:p>
          <a:p>
            <a:r>
              <a:rPr lang="zh-CN" altLang="zh-CN" dirty="0" smtClean="0"/>
              <a:t>这个</a:t>
            </a:r>
            <a:r>
              <a:rPr lang="zh-CN" altLang="zh-CN" dirty="0"/>
              <a:t>遮挡物图像就是阴影贴图，在阴影贴图中，每个像素保存最近可见面的深度值（和光源之间的距离），也称为深度</a:t>
            </a:r>
            <a:r>
              <a:rPr lang="zh-CN" altLang="zh-CN" dirty="0" smtClean="0"/>
              <a:t>图</a:t>
            </a:r>
            <a:endParaRPr lang="en-US" altLang="zh-CN" dirty="0" smtClean="0"/>
          </a:p>
          <a:p>
            <a:r>
              <a:rPr lang="zh-CN" altLang="zh-CN" dirty="0" smtClean="0"/>
              <a:t>算法</a:t>
            </a:r>
            <a:r>
              <a:rPr lang="zh-CN" altLang="zh-CN" dirty="0"/>
              <a:t>的第二步是从真正的视点观察来渲染</a:t>
            </a:r>
            <a:r>
              <a:rPr lang="zh-CN" altLang="zh-CN" dirty="0" smtClean="0"/>
              <a:t>场景</a:t>
            </a:r>
            <a:endParaRPr lang="zh-CN" altLang="en-US" dirty="0"/>
          </a:p>
        </p:txBody>
      </p:sp>
    </p:spTree>
    <p:extLst>
      <p:ext uri="{BB962C8B-B14F-4D97-AF65-F5344CB8AC3E}">
        <p14:creationId xmlns:p14="http://schemas.microsoft.com/office/powerpoint/2010/main" val="16966430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47500" lnSpcReduction="20000"/>
          </a:bodyPr>
          <a:lstStyle/>
          <a:p>
            <a:pPr lvl="0"/>
            <a:r>
              <a:rPr lang="zh-CN" altLang="zh-CN" dirty="0"/>
              <a:t>首先，以光源为视点，或者说在光源坐标系下面对整个场景进行渲染，目的是要得到一幅所有物体相对于光源的深度图（也就是我们所说的阴影贴图），这幅图像中每个象素的值代表着场景里面离光源最近的片段的深度值。由于这一步中我们感兴趣的只是象素的深度值，所以可以把所有的光照计算关掉，只打开深度测试和深度缓存。</a:t>
            </a:r>
          </a:p>
          <a:p>
            <a:pPr lvl="0"/>
            <a:r>
              <a:rPr lang="zh-CN" altLang="zh-CN" dirty="0"/>
              <a:t>然后，</a:t>
            </a:r>
            <a:r>
              <a:rPr lang="en-US" altLang="zh-CN" dirty="0"/>
              <a:t> </a:t>
            </a:r>
            <a:r>
              <a:rPr lang="zh-CN" altLang="zh-CN" dirty="0"/>
              <a:t>将视点恢复到原来的正常位置，渲染整个场景，对每个象素计算它和光源的距离，然后将这个值和上一步得到的深度图中相应的值比较，以确定这个象素点是否处在阴影当中。如果当前像素的深度值比上一步中得到的深度值大的话，证明当前点和光源之间已经存在遮挡体，所以当前像素应该处于阴影当中，否则当前像素被照亮。然后根据结果，对处于阴影中的像素和照亮的像素分别进行不同的光照计算，这样就可以得到正确的阴影效果。也就是说，对于每个渲染片段来说，它的</a:t>
            </a:r>
            <a:r>
              <a:rPr lang="en-US" altLang="zh-CN" dirty="0"/>
              <a:t>(x ,y ,z)</a:t>
            </a:r>
            <a:r>
              <a:rPr lang="zh-CN" altLang="zh-CN" dirty="0"/>
              <a:t>坐标需要转换到光源坐标空间</a:t>
            </a:r>
            <a:r>
              <a:rPr lang="en-US" altLang="zh-CN" dirty="0"/>
              <a:t>——(</a:t>
            </a:r>
            <a:r>
              <a:rPr lang="en-US" altLang="zh-CN" dirty="0" err="1"/>
              <a:t>x</a:t>
            </a:r>
            <a:r>
              <a:rPr lang="en-US" altLang="zh-CN" baseline="-25000" dirty="0" err="1"/>
              <a:t>s</a:t>
            </a:r>
            <a:r>
              <a:rPr lang="en-US" altLang="zh-CN" dirty="0"/>
              <a:t> , </a:t>
            </a:r>
            <a:r>
              <a:rPr lang="en-US" altLang="zh-CN" dirty="0" err="1"/>
              <a:t>y</a:t>
            </a:r>
            <a:r>
              <a:rPr lang="en-US" altLang="zh-CN" baseline="-25000" dirty="0" err="1"/>
              <a:t>s</a:t>
            </a:r>
            <a:r>
              <a:rPr lang="en-US" altLang="zh-CN" dirty="0"/>
              <a:t> , </a:t>
            </a:r>
            <a:r>
              <a:rPr lang="en-US" altLang="zh-CN" dirty="0" err="1"/>
              <a:t>z</a:t>
            </a:r>
            <a:r>
              <a:rPr lang="en-US" altLang="zh-CN" baseline="-25000" dirty="0" err="1"/>
              <a:t>s</a:t>
            </a:r>
            <a:r>
              <a:rPr lang="en-US" altLang="zh-CN" dirty="0"/>
              <a:t>)</a:t>
            </a:r>
            <a:r>
              <a:rPr lang="zh-CN" altLang="zh-CN" dirty="0"/>
              <a:t>，</a:t>
            </a:r>
            <a:r>
              <a:rPr lang="en-US" altLang="zh-CN" dirty="0"/>
              <a:t>(</a:t>
            </a:r>
            <a:r>
              <a:rPr lang="en-US" altLang="zh-CN" dirty="0" err="1"/>
              <a:t>x</a:t>
            </a:r>
            <a:r>
              <a:rPr lang="en-US" altLang="zh-CN" baseline="-25000" dirty="0" err="1"/>
              <a:t>s</a:t>
            </a:r>
            <a:r>
              <a:rPr lang="en-US" altLang="zh-CN" dirty="0"/>
              <a:t> ,</a:t>
            </a:r>
            <a:r>
              <a:rPr lang="en-US" altLang="zh-CN" dirty="0" err="1"/>
              <a:t>y</a:t>
            </a:r>
            <a:r>
              <a:rPr lang="en-US" altLang="zh-CN" baseline="-25000" dirty="0" err="1"/>
              <a:t>s</a:t>
            </a:r>
            <a:r>
              <a:rPr lang="en-US" altLang="zh-CN" dirty="0"/>
              <a:t>)</a:t>
            </a:r>
            <a:r>
              <a:rPr lang="zh-CN" altLang="zh-CN" dirty="0"/>
              <a:t>就是在光源空间观察的该片段在深度图中的位置，</a:t>
            </a:r>
            <a:r>
              <a:rPr lang="en-US" altLang="zh-CN" dirty="0" err="1"/>
              <a:t>z</a:t>
            </a:r>
            <a:r>
              <a:rPr lang="en-US" altLang="zh-CN" baseline="-25000" dirty="0" err="1"/>
              <a:t>s</a:t>
            </a:r>
            <a:r>
              <a:rPr lang="zh-CN" altLang="zh-CN" dirty="0"/>
              <a:t>是该片段到光源的距离。判断当前片段从光源观察是否可见，只需要比较深度值</a:t>
            </a:r>
            <a:r>
              <a:rPr lang="en-US" altLang="zh-CN" dirty="0" err="1"/>
              <a:t>z</a:t>
            </a:r>
            <a:r>
              <a:rPr lang="en-US" altLang="zh-CN" baseline="-25000" dirty="0" err="1"/>
              <a:t>s</a:t>
            </a:r>
            <a:r>
              <a:rPr lang="zh-CN" altLang="zh-CN" dirty="0"/>
              <a:t>和阴影贴图中对应位置</a:t>
            </a:r>
            <a:r>
              <a:rPr lang="en-US" altLang="zh-CN" dirty="0"/>
              <a:t>(</a:t>
            </a:r>
            <a:r>
              <a:rPr lang="en-US" altLang="zh-CN" dirty="0" err="1"/>
              <a:t>x</a:t>
            </a:r>
            <a:r>
              <a:rPr lang="en-US" altLang="zh-CN" baseline="-25000" dirty="0" err="1"/>
              <a:t>s</a:t>
            </a:r>
            <a:r>
              <a:rPr lang="en-US" altLang="zh-CN" dirty="0"/>
              <a:t> ,</a:t>
            </a:r>
            <a:r>
              <a:rPr lang="en-US" altLang="zh-CN" dirty="0" err="1"/>
              <a:t>y</a:t>
            </a:r>
            <a:r>
              <a:rPr lang="en-US" altLang="zh-CN" baseline="-25000" dirty="0" err="1"/>
              <a:t>s</a:t>
            </a:r>
            <a:r>
              <a:rPr lang="en-US" altLang="zh-CN" dirty="0"/>
              <a:t>)</a:t>
            </a:r>
            <a:r>
              <a:rPr lang="zh-CN" altLang="zh-CN" dirty="0"/>
              <a:t>存储的值即可：如果</a:t>
            </a:r>
            <a:r>
              <a:rPr lang="en-US" altLang="zh-CN" dirty="0" err="1"/>
              <a:t>z</a:t>
            </a:r>
            <a:r>
              <a:rPr lang="en-US" altLang="zh-CN" baseline="-25000" dirty="0" err="1"/>
              <a:t>s</a:t>
            </a:r>
            <a:r>
              <a:rPr lang="zh-CN" altLang="zh-CN" dirty="0"/>
              <a:t>大，则该片段被其他靠近光源的面遮挡，处于阴影当中，否则该片段被照亮。</a:t>
            </a:r>
          </a:p>
          <a:p>
            <a:endParaRPr lang="zh-CN" altLang="en-US" dirty="0"/>
          </a:p>
        </p:txBody>
      </p:sp>
    </p:spTree>
    <p:extLst>
      <p:ext uri="{BB962C8B-B14F-4D97-AF65-F5344CB8AC3E}">
        <p14:creationId xmlns:p14="http://schemas.microsoft.com/office/powerpoint/2010/main" val="22681239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74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31950" y="1073150"/>
            <a:ext cx="5878513" cy="2995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770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10000"/>
          </a:bodyPr>
          <a:lstStyle/>
          <a:p>
            <a:r>
              <a:rPr lang="zh-CN" altLang="zh-CN" dirty="0"/>
              <a:t>阴影是指由于光源被其他物体遮挡，而在接收面产生的较暗</a:t>
            </a:r>
            <a:r>
              <a:rPr lang="zh-CN" altLang="zh-CN" dirty="0" smtClean="0"/>
              <a:t>区域</a:t>
            </a:r>
            <a:endParaRPr lang="en-US" altLang="zh-CN" dirty="0" smtClean="0"/>
          </a:p>
          <a:p>
            <a:r>
              <a:rPr lang="zh-CN" altLang="zh-CN" dirty="0" smtClean="0"/>
              <a:t>现实</a:t>
            </a:r>
            <a:r>
              <a:rPr lang="zh-CN" altLang="zh-CN" dirty="0"/>
              <a:t>生活中，到处都有阴影现象的发生，为了提高游戏的真实感，我们有必要在游戏中正确地模拟这种</a:t>
            </a:r>
            <a:r>
              <a:rPr lang="zh-CN" altLang="zh-CN" dirty="0" smtClean="0"/>
              <a:t>自然现象</a:t>
            </a:r>
            <a:endParaRPr lang="en-US" altLang="zh-CN" dirty="0" smtClean="0"/>
          </a:p>
          <a:p>
            <a:r>
              <a:rPr lang="zh-CN" altLang="zh-CN" dirty="0" smtClean="0"/>
              <a:t>其实</a:t>
            </a:r>
            <a:r>
              <a:rPr lang="zh-CN" altLang="zh-CN" dirty="0"/>
              <a:t>，相比于阴影的外观特点，玩家更关心是否生成了</a:t>
            </a:r>
            <a:r>
              <a:rPr lang="zh-CN" altLang="zh-CN" dirty="0" smtClean="0"/>
              <a:t>阴影</a:t>
            </a:r>
            <a:endParaRPr lang="en-US" altLang="zh-CN" dirty="0" smtClean="0"/>
          </a:p>
          <a:p>
            <a:endParaRPr lang="zh-CN" altLang="zh-CN" dirty="0"/>
          </a:p>
          <a:p>
            <a:endParaRPr lang="zh-CN" altLang="en-US" dirty="0"/>
          </a:p>
        </p:txBody>
      </p:sp>
    </p:spTree>
    <p:extLst>
      <p:ext uri="{BB962C8B-B14F-4D97-AF65-F5344CB8AC3E}">
        <p14:creationId xmlns:p14="http://schemas.microsoft.com/office/powerpoint/2010/main" val="31283033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20000"/>
          </a:bodyPr>
          <a:lstStyle/>
          <a:p>
            <a:r>
              <a:rPr lang="zh-CN" altLang="zh-CN" dirty="0" smtClean="0"/>
              <a:t>阴影</a:t>
            </a:r>
            <a:r>
              <a:rPr lang="zh-CN" altLang="zh-CN" dirty="0"/>
              <a:t>贴图保存了场景元素表面相对光源的深度</a:t>
            </a:r>
            <a:r>
              <a:rPr lang="zh-CN" altLang="zh-CN" dirty="0" smtClean="0"/>
              <a:t>值</a:t>
            </a:r>
            <a:endParaRPr lang="en-US" altLang="zh-CN" dirty="0" smtClean="0"/>
          </a:p>
          <a:p>
            <a:r>
              <a:rPr lang="zh-CN" altLang="zh-CN" dirty="0" smtClean="0"/>
              <a:t>第二</a:t>
            </a:r>
            <a:r>
              <a:rPr lang="zh-CN" altLang="zh-CN" dirty="0"/>
              <a:t>个图是渲染场景的过程，也就是从视点出发观察场景，图中，</a:t>
            </a:r>
            <a:r>
              <a:rPr lang="en-US" altLang="zh-CN" dirty="0" err="1"/>
              <a:t>V</a:t>
            </a:r>
            <a:r>
              <a:rPr lang="en-US" altLang="zh-CN" baseline="-25000" dirty="0" err="1"/>
              <a:t>a</a:t>
            </a:r>
            <a:r>
              <a:rPr lang="zh-CN" altLang="zh-CN" dirty="0"/>
              <a:t>点所对应的阴影贴图是</a:t>
            </a:r>
            <a:r>
              <a:rPr lang="en-US" altLang="zh-CN" dirty="0"/>
              <a:t>a</a:t>
            </a:r>
            <a:r>
              <a:rPr lang="zh-CN" altLang="zh-CN" dirty="0"/>
              <a:t>点，其深度值不小于</a:t>
            </a:r>
            <a:r>
              <a:rPr lang="en-US" altLang="zh-CN" dirty="0" err="1"/>
              <a:t>V</a:t>
            </a:r>
            <a:r>
              <a:rPr lang="en-US" altLang="zh-CN" baseline="-25000" dirty="0" err="1"/>
              <a:t>a</a:t>
            </a:r>
            <a:r>
              <a:rPr lang="zh-CN" altLang="zh-CN" dirty="0"/>
              <a:t>到光源的距离，所以</a:t>
            </a:r>
            <a:r>
              <a:rPr lang="en-US" altLang="zh-CN" dirty="0" err="1"/>
              <a:t>V</a:t>
            </a:r>
            <a:r>
              <a:rPr lang="en-US" altLang="zh-CN" baseline="-25000" dirty="0" err="1"/>
              <a:t>a</a:t>
            </a:r>
            <a:r>
              <a:rPr lang="zh-CN" altLang="zh-CN" dirty="0"/>
              <a:t>点不在阴影中，而</a:t>
            </a:r>
            <a:r>
              <a:rPr lang="en-US" altLang="zh-CN" dirty="0" err="1"/>
              <a:t>V</a:t>
            </a:r>
            <a:r>
              <a:rPr lang="en-US" altLang="zh-CN" baseline="-25000" dirty="0" err="1"/>
              <a:t>b</a:t>
            </a:r>
            <a:r>
              <a:rPr lang="zh-CN" altLang="zh-CN" dirty="0"/>
              <a:t>点所对应的阴影贴图中的点</a:t>
            </a:r>
            <a:r>
              <a:rPr lang="en-US" altLang="zh-CN" dirty="0"/>
              <a:t>b</a:t>
            </a:r>
            <a:r>
              <a:rPr lang="zh-CN" altLang="zh-CN" dirty="0"/>
              <a:t>存储的深度值小于</a:t>
            </a:r>
            <a:r>
              <a:rPr lang="en-US" altLang="zh-CN" dirty="0" err="1"/>
              <a:t>V</a:t>
            </a:r>
            <a:r>
              <a:rPr lang="en-US" altLang="zh-CN" baseline="-25000" dirty="0" err="1"/>
              <a:t>b</a:t>
            </a:r>
            <a:r>
              <a:rPr lang="zh-CN" altLang="zh-CN" dirty="0"/>
              <a:t>到光源的距离，故而</a:t>
            </a:r>
            <a:r>
              <a:rPr lang="en-US" altLang="zh-CN" dirty="0" err="1"/>
              <a:t>V</a:t>
            </a:r>
            <a:r>
              <a:rPr lang="en-US" altLang="zh-CN" baseline="-25000" dirty="0" err="1"/>
              <a:t>b</a:t>
            </a:r>
            <a:r>
              <a:rPr lang="zh-CN" altLang="zh-CN" dirty="0"/>
              <a:t>处于阴影当中。</a:t>
            </a:r>
          </a:p>
          <a:p>
            <a:endParaRPr lang="zh-CN" altLang="en-US" dirty="0"/>
          </a:p>
        </p:txBody>
      </p:sp>
    </p:spTree>
    <p:extLst>
      <p:ext uri="{BB962C8B-B14F-4D97-AF65-F5344CB8AC3E}">
        <p14:creationId xmlns:p14="http://schemas.microsoft.com/office/powerpoint/2010/main" val="852136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84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3863" y="1481138"/>
            <a:ext cx="5754687" cy="2178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9309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r>
              <a:rPr lang="zh-CN" altLang="zh-CN" dirty="0" smtClean="0"/>
              <a:t>第一</a:t>
            </a:r>
            <a:r>
              <a:rPr lang="zh-CN" altLang="zh-CN" dirty="0"/>
              <a:t>个图保存了场景的阴影贴图，由于只需要保存深度值，所以灰度图即可满足要求，第二个图是使用阴影映射得到的渲染场景，阴影映射可以得到自阴影效果。</a:t>
            </a:r>
          </a:p>
          <a:p>
            <a:r>
              <a:rPr lang="zh-CN" altLang="zh-CN" dirty="0"/>
              <a:t>从上面的分析可以看出来，阴影贴图的渲染只和光源的位置以及场景中物体的位置有关，无论视点怎么运动，只要光源和物体的相互位置关系不变，阴影贴图就可以被重复使用。因此对于没有动态光源的场景，阴影映射是很明智的一种选择。只要深度值可以计算的话，这种技术可以处理任意的输入场景，并且，由于算法的每一步都只有标准的栅格化过程，几乎所有的显卡硬件都可以支持这种算法，并且显卡有很大的加速</a:t>
            </a:r>
            <a:r>
              <a:rPr lang="zh-CN" altLang="zh-CN" dirty="0" smtClean="0"/>
              <a:t>空间</a:t>
            </a:r>
            <a:endParaRPr lang="zh-CN" altLang="en-US" dirty="0"/>
          </a:p>
        </p:txBody>
      </p:sp>
    </p:spTree>
    <p:extLst>
      <p:ext uri="{BB962C8B-B14F-4D97-AF65-F5344CB8AC3E}">
        <p14:creationId xmlns:p14="http://schemas.microsoft.com/office/powerpoint/2010/main" val="2155117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r>
              <a:rPr lang="zh-CN" altLang="zh-CN" dirty="0"/>
              <a:t>但是这种方法不能很好应付动态光源场景，并且阴影映射还存在着所有使用“纹理”的场景面临的共同问题</a:t>
            </a:r>
            <a:r>
              <a:rPr lang="en-US" altLang="zh-CN" dirty="0"/>
              <a:t>——</a:t>
            </a:r>
            <a:r>
              <a:rPr lang="zh-CN" altLang="zh-CN" dirty="0" smtClean="0"/>
              <a:t>锯齿</a:t>
            </a:r>
            <a:endParaRPr lang="en-US" altLang="zh-CN" dirty="0" smtClean="0"/>
          </a:p>
          <a:p>
            <a:r>
              <a:rPr lang="zh-CN" altLang="zh-CN" dirty="0" smtClean="0"/>
              <a:t>另外</a:t>
            </a:r>
            <a:r>
              <a:rPr lang="zh-CN" altLang="zh-CN" dirty="0"/>
              <a:t>一个阴影映射的问题就是它的精度。由于在判断某个点是否处于阴影中的时候需要和阴影贴图中的像素进行比较，这时候需要做一些深度偏移，也就是比较的时候添加一个阈值，两个深度值的差异在一定阈值范围内的话都可以看做相等，否则会导致深度冲突</a:t>
            </a:r>
            <a:r>
              <a:rPr lang="zh-CN" altLang="zh-CN" dirty="0" smtClean="0"/>
              <a:t>现象</a:t>
            </a:r>
            <a:endParaRPr lang="en-US" altLang="zh-CN" dirty="0" smtClean="0"/>
          </a:p>
          <a:p>
            <a:r>
              <a:rPr lang="zh-CN" altLang="zh-CN" dirty="0" smtClean="0"/>
              <a:t>如果</a:t>
            </a:r>
            <a:r>
              <a:rPr lang="zh-CN" altLang="zh-CN" dirty="0"/>
              <a:t>用于深度比较的阈值太低的话，会在物体表面产生条纹状模式（第一个图）；如果太高的话，阴影会出现偏差（第二个图）。</a:t>
            </a:r>
          </a:p>
          <a:p>
            <a:endParaRPr lang="zh-CN" altLang="en-US" dirty="0"/>
          </a:p>
        </p:txBody>
      </p:sp>
    </p:spTree>
    <p:extLst>
      <p:ext uri="{BB962C8B-B14F-4D97-AF65-F5344CB8AC3E}">
        <p14:creationId xmlns:p14="http://schemas.microsoft.com/office/powerpoint/2010/main" val="40714234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94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84338" y="1557338"/>
            <a:ext cx="5773737" cy="2027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9418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zh-CN" altLang="zh-CN" dirty="0"/>
              <a:t>其实，阴影贴图是通过模拟摄像机观察的方式定义一个光源的平截头体，对场景进行“渲染”的方式来得到的，意味着这种技术可能只适用于聚光灯类</a:t>
            </a:r>
            <a:r>
              <a:rPr lang="zh-CN" altLang="zh-CN" dirty="0" smtClean="0"/>
              <a:t>光源</a:t>
            </a:r>
            <a:endParaRPr lang="en-US" altLang="zh-CN" dirty="0" smtClean="0"/>
          </a:p>
          <a:p>
            <a:r>
              <a:rPr lang="zh-CN" altLang="zh-CN" dirty="0" smtClean="0"/>
              <a:t>而</a:t>
            </a:r>
            <a:r>
              <a:rPr lang="zh-CN" altLang="zh-CN" dirty="0"/>
              <a:t>对于多向光源来说，一般做法是建立</a:t>
            </a:r>
            <a:r>
              <a:rPr lang="en-US" altLang="zh-CN" dirty="0"/>
              <a:t>6</a:t>
            </a:r>
            <a:r>
              <a:rPr lang="zh-CN" altLang="zh-CN" dirty="0"/>
              <a:t>个光锥（立方体的每个面一个）来覆盖球体的每个</a:t>
            </a:r>
            <a:r>
              <a:rPr lang="zh-CN" altLang="zh-CN" dirty="0" smtClean="0"/>
              <a:t>方向</a:t>
            </a:r>
            <a:endParaRPr lang="en-US" altLang="zh-CN" dirty="0" smtClean="0"/>
          </a:p>
          <a:p>
            <a:r>
              <a:rPr lang="zh-CN" altLang="zh-CN" dirty="0" smtClean="0"/>
              <a:t>但是</a:t>
            </a:r>
            <a:r>
              <a:rPr lang="zh-CN" altLang="zh-CN" dirty="0"/>
              <a:t>这种方法要求场景需要被渲染多次，而使用</a:t>
            </a:r>
            <a:r>
              <a:rPr lang="en-US" altLang="zh-CN" dirty="0"/>
              <a:t>GPU</a:t>
            </a:r>
            <a:r>
              <a:rPr lang="zh-CN" altLang="zh-CN" dirty="0"/>
              <a:t>编程的方式可以直接在一个</a:t>
            </a:r>
            <a:r>
              <a:rPr lang="en-US" altLang="zh-CN" dirty="0"/>
              <a:t>pass</a:t>
            </a:r>
            <a:r>
              <a:rPr lang="zh-CN" altLang="zh-CN" dirty="0"/>
              <a:t>中将这些贴图投影到立方体贴图中来快速实现这个过程。</a:t>
            </a:r>
          </a:p>
          <a:p>
            <a:endParaRPr lang="zh-CN" altLang="en-US" dirty="0"/>
          </a:p>
        </p:txBody>
      </p:sp>
    </p:spTree>
    <p:extLst>
      <p:ext uri="{BB962C8B-B14F-4D97-AF65-F5344CB8AC3E}">
        <p14:creationId xmlns:p14="http://schemas.microsoft.com/office/powerpoint/2010/main" val="35292746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阴影体</a:t>
            </a:r>
          </a:p>
        </p:txBody>
      </p:sp>
      <p:sp>
        <p:nvSpPr>
          <p:cNvPr id="3" name="内容占位符 2"/>
          <p:cNvSpPr>
            <a:spLocks noGrp="1"/>
          </p:cNvSpPr>
          <p:nvPr>
            <p:ph idx="1"/>
          </p:nvPr>
        </p:nvSpPr>
        <p:spPr/>
        <p:txBody>
          <a:bodyPr/>
          <a:lstStyle/>
          <a:p>
            <a:r>
              <a:rPr lang="zh-CN" altLang="zh-CN" dirty="0"/>
              <a:t>其实早在</a:t>
            </a:r>
            <a:r>
              <a:rPr lang="en-US" altLang="zh-CN" dirty="0"/>
              <a:t>20</a:t>
            </a:r>
            <a:r>
              <a:rPr lang="zh-CN" altLang="zh-CN" dirty="0"/>
              <a:t>世纪</a:t>
            </a:r>
            <a:r>
              <a:rPr lang="en-US" altLang="zh-CN" dirty="0"/>
              <a:t>70</a:t>
            </a:r>
            <a:r>
              <a:rPr lang="zh-CN" altLang="zh-CN" dirty="0"/>
              <a:t>年代就已经有人提出了阴影体这种算法，其基本原理是根据光源和遮蔽物的位置关系计算出场景中会产生阴影的区域（</a:t>
            </a:r>
            <a:r>
              <a:rPr lang="en-US" altLang="zh-CN" dirty="0"/>
              <a:t>shadow volume</a:t>
            </a:r>
            <a:r>
              <a:rPr lang="zh-CN" altLang="zh-CN" dirty="0"/>
              <a:t>），然后对所有物体进行检测，以确定其会不会受阴影的影响。</a:t>
            </a:r>
          </a:p>
          <a:p>
            <a:endParaRPr lang="zh-CN" altLang="en-US" dirty="0"/>
          </a:p>
        </p:txBody>
      </p:sp>
    </p:spTree>
    <p:extLst>
      <p:ext uri="{BB962C8B-B14F-4D97-AF65-F5344CB8AC3E}">
        <p14:creationId xmlns:p14="http://schemas.microsoft.com/office/powerpoint/2010/main" val="15710167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048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35113" y="590550"/>
            <a:ext cx="6072187" cy="3960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20762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10000"/>
          </a:bodyPr>
          <a:lstStyle/>
          <a:p>
            <a:r>
              <a:rPr lang="zh-CN" altLang="zh-CN" dirty="0" smtClean="0"/>
              <a:t>在</a:t>
            </a:r>
            <a:r>
              <a:rPr lang="zh-CN" altLang="zh-CN" dirty="0"/>
              <a:t>光源的照射下，由于遮挡体会挡住光线的行进路线，所以会在空间产生一个区域，称为阴影</a:t>
            </a:r>
            <a:r>
              <a:rPr lang="zh-CN" altLang="zh-CN" dirty="0" smtClean="0"/>
              <a:t>体</a:t>
            </a:r>
            <a:endParaRPr lang="en-US" altLang="zh-CN" dirty="0" smtClean="0"/>
          </a:p>
          <a:p>
            <a:r>
              <a:rPr lang="zh-CN" altLang="zh-CN" dirty="0" smtClean="0"/>
              <a:t>在</a:t>
            </a:r>
            <a:r>
              <a:rPr lang="zh-CN" altLang="zh-CN" dirty="0"/>
              <a:t>阴影体内的物体就处于这个遮挡体的阴影之中，不会被</a:t>
            </a:r>
            <a:r>
              <a:rPr lang="zh-CN" altLang="zh-CN" dirty="0" smtClean="0"/>
              <a:t>照亮</a:t>
            </a:r>
            <a:endParaRPr lang="en-US" altLang="zh-CN" dirty="0" smtClean="0"/>
          </a:p>
          <a:p>
            <a:r>
              <a:rPr lang="zh-CN" altLang="zh-CN" dirty="0" smtClean="0"/>
              <a:t>在</a:t>
            </a:r>
            <a:r>
              <a:rPr lang="zh-CN" altLang="zh-CN" dirty="0"/>
              <a:t>绘制的时候，我们只关心摄像机所能观察到的物体，所以我们从视点出发，以一定的角度观察这个场景，得到视棱台，视棱台和阴影体的交集就是确切的阴影</a:t>
            </a:r>
            <a:r>
              <a:rPr lang="zh-CN" altLang="zh-CN" dirty="0" smtClean="0"/>
              <a:t>范围</a:t>
            </a:r>
            <a:endParaRPr lang="zh-CN" altLang="zh-CN" dirty="0"/>
          </a:p>
          <a:p>
            <a:endParaRPr lang="zh-CN" altLang="en-US" dirty="0"/>
          </a:p>
        </p:txBody>
      </p:sp>
    </p:spTree>
    <p:extLst>
      <p:ext uri="{BB962C8B-B14F-4D97-AF65-F5344CB8AC3E}">
        <p14:creationId xmlns:p14="http://schemas.microsoft.com/office/powerpoint/2010/main" val="15820416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阴影体的建立</a:t>
            </a:r>
          </a:p>
        </p:txBody>
      </p:sp>
      <p:sp>
        <p:nvSpPr>
          <p:cNvPr id="3" name="内容占位符 2"/>
          <p:cNvSpPr>
            <a:spLocks noGrp="1"/>
          </p:cNvSpPr>
          <p:nvPr>
            <p:ph idx="1"/>
          </p:nvPr>
        </p:nvSpPr>
        <p:spPr/>
        <p:txBody>
          <a:bodyPr>
            <a:normAutofit fontScale="70000" lnSpcReduction="20000"/>
          </a:bodyPr>
          <a:lstStyle/>
          <a:p>
            <a:r>
              <a:rPr lang="zh-CN" altLang="zh-CN" dirty="0"/>
              <a:t>阴影体的建立是整个算法的前提条件，也是算法里面最重要的</a:t>
            </a:r>
            <a:r>
              <a:rPr lang="zh-CN" altLang="zh-CN" dirty="0" smtClean="0"/>
              <a:t>部分</a:t>
            </a:r>
            <a:endParaRPr lang="en-US" altLang="zh-CN" dirty="0" smtClean="0"/>
          </a:p>
          <a:p>
            <a:r>
              <a:rPr lang="zh-CN" altLang="zh-CN" dirty="0" smtClean="0"/>
              <a:t>在</a:t>
            </a:r>
            <a:r>
              <a:rPr lang="zh-CN" altLang="zh-CN" dirty="0"/>
              <a:t>学习如何建立阴影体之前，我们先了解一个概念</a:t>
            </a:r>
            <a:r>
              <a:rPr lang="en-US" altLang="zh-CN" dirty="0"/>
              <a:t>——</a:t>
            </a:r>
            <a:r>
              <a:rPr lang="zh-CN" altLang="zh-CN" dirty="0"/>
              <a:t>轮廓边（</a:t>
            </a:r>
            <a:r>
              <a:rPr lang="en-US" altLang="zh-CN" dirty="0"/>
              <a:t>silhouette edge</a:t>
            </a:r>
            <a:r>
              <a:rPr lang="zh-CN" altLang="zh-CN" dirty="0"/>
              <a:t>），它表示从光源的角度看物体所得到的轮廓线。阴影体就是从光源出发，沿着轮廓边扩展出去的面包围得到的。所以，建立阴影体的关键是得到轮廓</a:t>
            </a:r>
            <a:r>
              <a:rPr lang="zh-CN" altLang="zh-CN" dirty="0" smtClean="0"/>
              <a:t>边</a:t>
            </a:r>
            <a:endParaRPr lang="zh-CN" altLang="zh-CN" dirty="0"/>
          </a:p>
          <a:p>
            <a:r>
              <a:rPr lang="zh-CN" altLang="zh-CN" dirty="0"/>
              <a:t>确定轮廓边的确定方法有很多种，基本思想就是</a:t>
            </a:r>
            <a:r>
              <a:rPr lang="zh-CN" altLang="zh-CN" dirty="0" smtClean="0"/>
              <a:t>找出朝向</a:t>
            </a:r>
            <a:r>
              <a:rPr lang="zh-CN" altLang="zh-CN" dirty="0"/>
              <a:t>相反的两</a:t>
            </a:r>
            <a:r>
              <a:rPr lang="zh-CN" altLang="zh-CN" dirty="0" smtClean="0"/>
              <a:t>个</a:t>
            </a:r>
            <a:r>
              <a:rPr lang="zh-CN" altLang="en-US" dirty="0" smtClean="0"/>
              <a:t>相邻</a:t>
            </a:r>
            <a:r>
              <a:rPr lang="zh-CN" altLang="zh-CN" dirty="0" smtClean="0"/>
              <a:t>三角形</a:t>
            </a:r>
            <a:r>
              <a:rPr lang="zh-CN" altLang="en-US" dirty="0" smtClean="0"/>
              <a:t>。</a:t>
            </a:r>
            <a:r>
              <a:rPr lang="zh-CN" altLang="zh-CN" dirty="0" smtClean="0"/>
              <a:t>所谓</a:t>
            </a:r>
            <a:r>
              <a:rPr lang="zh-CN" altLang="zh-CN" dirty="0"/>
              <a:t>朝向相反是相对于光源而言的，也就是说其中的一个三角形面向光源，另外一个三角形背向光源，那么这两个三角形共享的边就是轮廓</a:t>
            </a:r>
            <a:r>
              <a:rPr lang="zh-CN" altLang="zh-CN" dirty="0" smtClean="0"/>
              <a:t>边</a:t>
            </a:r>
            <a:endParaRPr lang="zh-CN" altLang="zh-CN" dirty="0"/>
          </a:p>
          <a:p>
            <a:endParaRPr lang="zh-CN" altLang="en-US" dirty="0"/>
          </a:p>
        </p:txBody>
      </p:sp>
    </p:spTree>
    <p:extLst>
      <p:ext uri="{BB962C8B-B14F-4D97-AF65-F5344CB8AC3E}">
        <p14:creationId xmlns:p14="http://schemas.microsoft.com/office/powerpoint/2010/main" val="8143373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阴影效果的必要性 </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zh-CN" dirty="0" smtClean="0"/>
              <a:t>现实</a:t>
            </a:r>
            <a:r>
              <a:rPr lang="zh-CN" altLang="zh-CN" dirty="0"/>
              <a:t>生活当中</a:t>
            </a:r>
            <a:r>
              <a:rPr lang="en-US" altLang="zh-CN" dirty="0"/>
              <a:t>,</a:t>
            </a:r>
            <a:r>
              <a:rPr lang="zh-CN" altLang="zh-CN" dirty="0"/>
              <a:t>人们可能并不关心物体所产生的阴影，但是在游戏当中，阴影却扮演着很重要的角色，具体来说，有以下几点：</a:t>
            </a:r>
          </a:p>
          <a:p>
            <a:pPr lvl="0"/>
            <a:r>
              <a:rPr lang="zh-CN" altLang="zh-CN" dirty="0"/>
              <a:t>阴影可以反映物体在三维空间中的位置关系。</a:t>
            </a:r>
          </a:p>
          <a:p>
            <a:pPr lvl="0"/>
            <a:r>
              <a:rPr lang="zh-CN" altLang="zh-CN" dirty="0"/>
              <a:t>阴影可以反映接收体的形状。</a:t>
            </a:r>
          </a:p>
          <a:p>
            <a:pPr lvl="0"/>
            <a:r>
              <a:rPr lang="zh-CN" altLang="zh-CN" dirty="0"/>
              <a:t>阴影可以表现出一些当前视点看不到的信息。</a:t>
            </a:r>
          </a:p>
          <a:p>
            <a:pPr lvl="0"/>
            <a:r>
              <a:rPr lang="zh-CN" altLang="zh-CN" dirty="0"/>
              <a:t>通过阴影可以判断出光源的数目</a:t>
            </a:r>
            <a:r>
              <a:rPr lang="zh-CN" altLang="zh-CN" dirty="0" smtClean="0"/>
              <a:t>。</a:t>
            </a:r>
            <a:endParaRPr lang="zh-CN" altLang="zh-CN" dirty="0"/>
          </a:p>
        </p:txBody>
      </p:sp>
    </p:spTree>
    <p:extLst>
      <p:ext uri="{BB962C8B-B14F-4D97-AF65-F5344CB8AC3E}">
        <p14:creationId xmlns:p14="http://schemas.microsoft.com/office/powerpoint/2010/main" val="39591625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1516" name="Picture 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84338" y="1095375"/>
            <a:ext cx="5773737" cy="294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47341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62500" lnSpcReduction="20000"/>
          </a:bodyPr>
          <a:lstStyle/>
          <a:p>
            <a:r>
              <a:rPr lang="zh-CN" altLang="zh-CN" dirty="0" smtClean="0"/>
              <a:t>处于</a:t>
            </a:r>
            <a:r>
              <a:rPr lang="zh-CN" altLang="zh-CN" dirty="0"/>
              <a:t>光源照射下的遮挡体中，朝向相反的两个多边形（在二维情况下是两条线段）的共享边就是轮廓边，光源和轮廓边构成的平面包围的空间就是阴影体。建立阴影体的具体过程如下：</a:t>
            </a:r>
          </a:p>
          <a:p>
            <a:r>
              <a:rPr lang="en-US" altLang="zh-CN" dirty="0" smtClean="0"/>
              <a:t>•  </a:t>
            </a:r>
            <a:r>
              <a:rPr lang="zh-CN" altLang="zh-CN" dirty="0" smtClean="0"/>
              <a:t>遍历</a:t>
            </a:r>
            <a:r>
              <a:rPr lang="zh-CN" altLang="zh-CN" dirty="0"/>
              <a:t>网格模型中的每个三角形。</a:t>
            </a:r>
          </a:p>
          <a:p>
            <a:r>
              <a:rPr lang="en-US" altLang="zh-CN" dirty="0" smtClean="0"/>
              <a:t>•  </a:t>
            </a:r>
            <a:r>
              <a:rPr lang="zh-CN" altLang="zh-CN" dirty="0" smtClean="0"/>
              <a:t>计算</a:t>
            </a:r>
            <a:r>
              <a:rPr lang="zh-CN" altLang="zh-CN" dirty="0"/>
              <a:t>光源向量和三角形法线向量的点乘，用这个结果判断三角形是面向光源</a:t>
            </a:r>
            <a:r>
              <a:rPr lang="en-US" altLang="zh-CN" dirty="0"/>
              <a:t>(</a:t>
            </a:r>
            <a:r>
              <a:rPr lang="zh-CN" altLang="zh-CN" dirty="0"/>
              <a:t>点乘结果</a:t>
            </a:r>
            <a:r>
              <a:rPr lang="en-US" altLang="zh-CN" dirty="0"/>
              <a:t>&lt;0) </a:t>
            </a:r>
            <a:r>
              <a:rPr lang="zh-CN" altLang="zh-CN" dirty="0"/>
              <a:t>还是背向光源</a:t>
            </a:r>
            <a:r>
              <a:rPr lang="en-US" altLang="zh-CN" dirty="0"/>
              <a:t> (</a:t>
            </a:r>
            <a:r>
              <a:rPr lang="zh-CN" altLang="zh-CN" dirty="0"/>
              <a:t>点乘结果</a:t>
            </a:r>
            <a:r>
              <a:rPr lang="en-US" altLang="zh-CN" dirty="0"/>
              <a:t>&gt;0</a:t>
            </a:r>
            <a:r>
              <a:rPr lang="en-US" altLang="zh-CN" dirty="0" smtClean="0"/>
              <a:t>)</a:t>
            </a:r>
            <a:r>
              <a:rPr lang="zh-CN" altLang="zh-CN" dirty="0" smtClean="0"/>
              <a:t>。关于点乘的几何意义，请参考本书的“数学基础”章节。</a:t>
            </a:r>
          </a:p>
          <a:p>
            <a:r>
              <a:rPr lang="en-US" altLang="zh-CN" dirty="0" smtClean="0"/>
              <a:t>•  </a:t>
            </a:r>
            <a:r>
              <a:rPr lang="zh-CN" altLang="zh-CN" dirty="0" smtClean="0"/>
              <a:t>对于</a:t>
            </a:r>
            <a:r>
              <a:rPr lang="zh-CN" altLang="zh-CN" dirty="0"/>
              <a:t>面向光源的三角形，将所有的三条边和堆栈中已经存在的边进行比较，如果发现重复，则将重复边弹出栈，否则将边压入堆栈中。如果一个边被两个前向面共享，则这条边最终会被弹出</a:t>
            </a:r>
            <a:r>
              <a:rPr lang="zh-CN" altLang="zh-CN" dirty="0" smtClean="0"/>
              <a:t>堆栈。</a:t>
            </a:r>
          </a:p>
          <a:p>
            <a:r>
              <a:rPr lang="en-US" altLang="zh-CN" dirty="0" smtClean="0"/>
              <a:t>•  </a:t>
            </a:r>
            <a:r>
              <a:rPr lang="zh-CN" altLang="zh-CN" dirty="0"/>
              <a:t>遍历完成后，堆栈中剩下的边就是当前光源下，物体的轮廓边。</a:t>
            </a:r>
          </a:p>
          <a:p>
            <a:r>
              <a:rPr lang="en-US" altLang="zh-CN" dirty="0"/>
              <a:t>•  </a:t>
            </a:r>
            <a:r>
              <a:rPr lang="zh-CN" altLang="zh-CN" dirty="0"/>
              <a:t>根据光源位置和轮廓边可以得到轮廓面，进而得到阴影体</a:t>
            </a:r>
            <a:r>
              <a:rPr lang="zh-CN" altLang="zh-CN" dirty="0" smtClean="0"/>
              <a:t>。</a:t>
            </a:r>
            <a:endParaRPr lang="zh-CN" altLang="zh-CN" dirty="0"/>
          </a:p>
        </p:txBody>
      </p:sp>
    </p:spTree>
    <p:extLst>
      <p:ext uri="{BB962C8B-B14F-4D97-AF65-F5344CB8AC3E}">
        <p14:creationId xmlns:p14="http://schemas.microsoft.com/office/powerpoint/2010/main" val="20064156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z-pass</a:t>
            </a:r>
            <a:r>
              <a:rPr lang="zh-CN" altLang="zh-CN" b="1" dirty="0" smtClean="0"/>
              <a:t>算法</a:t>
            </a:r>
            <a:endParaRPr lang="zh-CN" altLang="en-US" dirty="0"/>
          </a:p>
        </p:txBody>
      </p:sp>
      <p:sp>
        <p:nvSpPr>
          <p:cNvPr id="3" name="内容占位符 2"/>
          <p:cNvSpPr>
            <a:spLocks noGrp="1"/>
          </p:cNvSpPr>
          <p:nvPr>
            <p:ph idx="1"/>
          </p:nvPr>
        </p:nvSpPr>
        <p:spPr/>
        <p:txBody>
          <a:bodyPr>
            <a:normAutofit fontScale="47500" lnSpcReduction="20000"/>
          </a:bodyPr>
          <a:lstStyle/>
          <a:p>
            <a:pPr lvl="0"/>
            <a:r>
              <a:rPr lang="en-US" altLang="zh-CN" b="1" dirty="0" smtClean="0"/>
              <a:t>Pass1</a:t>
            </a:r>
            <a:r>
              <a:rPr lang="zh-CN" altLang="zh-CN" b="1" dirty="0"/>
              <a:t>：启用深度缓存，启用深度测试。</a:t>
            </a:r>
            <a:r>
              <a:rPr lang="zh-CN" altLang="zh-CN" dirty="0"/>
              <a:t>渲染整个场景，得到渲染图像每个像素的深度图。注意这里的深度图和阴影映射算法里面的区别是这里的深度图是以真实视点作为视点得到的，而阴影映射算法里面的深度图是以光源为视点得到的。</a:t>
            </a:r>
          </a:p>
          <a:p>
            <a:pPr lvl="0"/>
            <a:r>
              <a:rPr lang="en-US" altLang="zh-CN" b="1" dirty="0"/>
              <a:t>Pass2</a:t>
            </a:r>
            <a:r>
              <a:rPr lang="zh-CN" altLang="zh-CN" b="1" dirty="0"/>
              <a:t>：关闭深度缓存，启用深度测试，启用模板缓存。</a:t>
            </a:r>
            <a:r>
              <a:rPr lang="zh-CN" altLang="zh-CN" dirty="0"/>
              <a:t>渲染所有阴影体（场景中可能存在多个遮挡体），对于阴影体的前向面</a:t>
            </a:r>
            <a:r>
              <a:rPr lang="en-US" altLang="zh-CN" dirty="0"/>
              <a:t>(</a:t>
            </a:r>
            <a:r>
              <a:rPr lang="zh-CN" altLang="zh-CN" dirty="0"/>
              <a:t>即面对视点的一侧</a:t>
            </a:r>
            <a:r>
              <a:rPr lang="en-US" altLang="zh-CN" dirty="0"/>
              <a:t>)</a:t>
            </a:r>
            <a:r>
              <a:rPr lang="zh-CN" altLang="zh-CN" dirty="0"/>
              <a:t>，和第一步中得到的深度图进行比较，如果通过深度测试（当前渲染像素的深度小于深度图中的值）</a:t>
            </a:r>
            <a:r>
              <a:rPr lang="en-US" altLang="zh-CN" dirty="0"/>
              <a:t>, </a:t>
            </a:r>
            <a:r>
              <a:rPr lang="zh-CN" altLang="zh-CN" dirty="0"/>
              <a:t>那么和这个象素对应模板缓存中的模板值加</a:t>
            </a:r>
            <a:r>
              <a:rPr lang="en-US" altLang="zh-CN" dirty="0"/>
              <a:t>1</a:t>
            </a:r>
            <a:r>
              <a:rPr lang="zh-CN" altLang="zh-CN" dirty="0"/>
              <a:t>。否则模板值不变。而对于阴影体的后向面</a:t>
            </a:r>
            <a:r>
              <a:rPr lang="en-US" altLang="zh-CN" dirty="0"/>
              <a:t>(</a:t>
            </a:r>
            <a:r>
              <a:rPr lang="zh-CN" altLang="zh-CN" dirty="0"/>
              <a:t>即远离视点的一侧</a:t>
            </a:r>
            <a:r>
              <a:rPr lang="en-US" altLang="zh-CN" dirty="0"/>
              <a:t>)</a:t>
            </a:r>
            <a:r>
              <a:rPr lang="zh-CN" altLang="zh-CN" dirty="0"/>
              <a:t>，如果通过深度测试，则对应像素的模板值减</a:t>
            </a:r>
            <a:r>
              <a:rPr lang="en-US" altLang="zh-CN" dirty="0"/>
              <a:t>1</a:t>
            </a:r>
            <a:r>
              <a:rPr lang="zh-CN" altLang="zh-CN" dirty="0"/>
              <a:t>，否则保持不变。</a:t>
            </a:r>
          </a:p>
          <a:p>
            <a:pPr lvl="0"/>
            <a:r>
              <a:rPr lang="en-US" altLang="zh-CN" b="1" dirty="0"/>
              <a:t>Pass3</a:t>
            </a:r>
            <a:r>
              <a:rPr lang="zh-CN" altLang="zh-CN" b="1" dirty="0"/>
              <a:t>：</a:t>
            </a:r>
            <a:r>
              <a:rPr lang="zh-CN" altLang="zh-CN" dirty="0"/>
              <a:t>第二步完成以后，根据每个象素的模板值判断其是否处于阴影当中，如果模板值大于</a:t>
            </a:r>
            <a:r>
              <a:rPr lang="en-US" altLang="zh-CN" dirty="0"/>
              <a:t>0</a:t>
            </a:r>
            <a:r>
              <a:rPr lang="zh-CN" altLang="zh-CN" dirty="0"/>
              <a:t>，则这个象素在阴影体内，否则在外，然后据此绘制阴影效果。</a:t>
            </a:r>
          </a:p>
          <a:p>
            <a:r>
              <a:rPr lang="zh-CN" altLang="zh-CN" dirty="0"/>
              <a:t>简单概括这个算法就是从视点向物体引一条射线，当这条射线进入一个阴影体的时候，模板值加</a:t>
            </a:r>
            <a:r>
              <a:rPr lang="en-US" altLang="zh-CN" dirty="0"/>
              <a:t>1</a:t>
            </a:r>
            <a:r>
              <a:rPr lang="zh-CN" altLang="zh-CN" dirty="0"/>
              <a:t>，而当这条射线离开一个阴影体的时候，模板值减</a:t>
            </a:r>
            <a:r>
              <a:rPr lang="en-US" altLang="zh-CN" dirty="0"/>
              <a:t>1</a:t>
            </a:r>
            <a:r>
              <a:rPr lang="zh-CN" altLang="zh-CN" dirty="0"/>
              <a:t>。最终如果模板值为零，则表示射线进入和离开阴影体的次数相等，物体不在阴影体内了；否则表示物体处于阴影体中。</a:t>
            </a:r>
          </a:p>
          <a:p>
            <a:endParaRPr lang="zh-CN" altLang="en-US" dirty="0"/>
          </a:p>
        </p:txBody>
      </p:sp>
    </p:spTree>
    <p:extLst>
      <p:ext uri="{BB962C8B-B14F-4D97-AF65-F5344CB8AC3E}">
        <p14:creationId xmlns:p14="http://schemas.microsoft.com/office/powerpoint/2010/main" val="2807573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253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11300" y="896938"/>
            <a:ext cx="6121400" cy="334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9594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zh-CN" altLang="zh-CN" dirty="0" smtClean="0"/>
              <a:t>场景</a:t>
            </a:r>
            <a:r>
              <a:rPr lang="zh-CN" altLang="zh-CN" dirty="0"/>
              <a:t>中最右边的物体（四边形表示），视线</a:t>
            </a:r>
            <a:r>
              <a:rPr lang="en-US" altLang="zh-CN" dirty="0"/>
              <a:t>3</a:t>
            </a:r>
            <a:r>
              <a:rPr lang="zh-CN" altLang="zh-CN" dirty="0"/>
              <a:t>进</a:t>
            </a:r>
            <a:r>
              <a:rPr lang="en-US" altLang="zh-CN" dirty="0"/>
              <a:t>3</a:t>
            </a:r>
            <a:r>
              <a:rPr lang="zh-CN" altLang="zh-CN" dirty="0"/>
              <a:t>出阴影体</a:t>
            </a:r>
            <a:r>
              <a:rPr lang="en-US" altLang="zh-CN" dirty="0"/>
              <a:t>, </a:t>
            </a:r>
            <a:r>
              <a:rPr lang="zh-CN" altLang="zh-CN" dirty="0"/>
              <a:t>最后的模板值为</a:t>
            </a:r>
            <a:r>
              <a:rPr lang="en-US" altLang="zh-CN" dirty="0"/>
              <a:t>0</a:t>
            </a:r>
            <a:r>
              <a:rPr lang="zh-CN" altLang="zh-CN" dirty="0"/>
              <a:t>，表示物体在阴影体外，不受阴影的影响。靠近中间的物体（圆形表示），</a:t>
            </a:r>
            <a:r>
              <a:rPr lang="en-US" altLang="zh-CN" dirty="0"/>
              <a:t>3</a:t>
            </a:r>
            <a:r>
              <a:rPr lang="zh-CN" altLang="zh-CN" dirty="0"/>
              <a:t>进</a:t>
            </a:r>
            <a:r>
              <a:rPr lang="en-US" altLang="zh-CN" dirty="0"/>
              <a:t>1</a:t>
            </a:r>
            <a:r>
              <a:rPr lang="zh-CN" altLang="zh-CN" dirty="0"/>
              <a:t>出， 模板值为</a:t>
            </a:r>
            <a:r>
              <a:rPr lang="en-US" altLang="zh-CN" dirty="0"/>
              <a:t>2 </a:t>
            </a:r>
            <a:r>
              <a:rPr lang="zh-CN" altLang="zh-CN" dirty="0"/>
              <a:t>，表示物体在阴影体内，有阴影产生。图左边的物体（用五边形表示）从视点到物体的视线中止于阴影体前，相应的模板值为</a:t>
            </a:r>
            <a:r>
              <a:rPr lang="en-US" altLang="zh-CN" dirty="0"/>
              <a:t>0</a:t>
            </a:r>
            <a:r>
              <a:rPr lang="zh-CN" altLang="zh-CN" dirty="0"/>
              <a:t>，表示物体在阴影外面。</a:t>
            </a:r>
          </a:p>
          <a:p>
            <a:r>
              <a:rPr lang="zh-CN" altLang="zh-CN" dirty="0"/>
              <a:t>以上的讨论算法都是以视点在阴影体外面为前提，一旦视点进入到了阴影体里面，</a:t>
            </a:r>
            <a:r>
              <a:rPr lang="en-US" altLang="zh-CN" dirty="0"/>
              <a:t>z-pass</a:t>
            </a:r>
            <a:r>
              <a:rPr lang="zh-CN" altLang="zh-CN" dirty="0"/>
              <a:t>算法会</a:t>
            </a:r>
            <a:r>
              <a:rPr lang="zh-CN" altLang="zh-CN" dirty="0" smtClean="0"/>
              <a:t>失效</a:t>
            </a:r>
            <a:endParaRPr lang="zh-CN" altLang="en-US" dirty="0"/>
          </a:p>
        </p:txBody>
      </p:sp>
    </p:spTree>
    <p:extLst>
      <p:ext uri="{BB962C8B-B14F-4D97-AF65-F5344CB8AC3E}">
        <p14:creationId xmlns:p14="http://schemas.microsoft.com/office/powerpoint/2010/main" val="33624410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355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92325" y="1130300"/>
            <a:ext cx="4959350" cy="287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56241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z-fail</a:t>
            </a:r>
            <a:r>
              <a:rPr lang="zh-CN" altLang="zh-CN" b="1" dirty="0" smtClean="0"/>
              <a:t>算法</a:t>
            </a:r>
            <a:endParaRPr lang="zh-CN" altLang="en-US" dirty="0"/>
          </a:p>
        </p:txBody>
      </p:sp>
      <p:sp>
        <p:nvSpPr>
          <p:cNvPr id="3" name="内容占位符 2"/>
          <p:cNvSpPr>
            <a:spLocks noGrp="1"/>
          </p:cNvSpPr>
          <p:nvPr>
            <p:ph idx="1"/>
          </p:nvPr>
        </p:nvSpPr>
        <p:spPr/>
        <p:txBody>
          <a:bodyPr>
            <a:normAutofit fontScale="85000" lnSpcReduction="20000"/>
          </a:bodyPr>
          <a:lstStyle/>
          <a:p>
            <a:r>
              <a:rPr lang="zh-CN" altLang="zh-CN" dirty="0" smtClean="0"/>
              <a:t>为了</a:t>
            </a:r>
            <a:r>
              <a:rPr lang="zh-CN" altLang="zh-CN" dirty="0"/>
              <a:t>解决</a:t>
            </a:r>
            <a:r>
              <a:rPr lang="en-US" altLang="zh-CN" dirty="0"/>
              <a:t>z-pass</a:t>
            </a:r>
            <a:r>
              <a:rPr lang="zh-CN" altLang="zh-CN" dirty="0"/>
              <a:t>算法所面临的问题，有人提出了</a:t>
            </a:r>
            <a:r>
              <a:rPr lang="en-US" altLang="zh-CN" dirty="0"/>
              <a:t>z-fail </a:t>
            </a:r>
            <a:r>
              <a:rPr lang="zh-CN" altLang="zh-CN" dirty="0"/>
              <a:t>算法，算法的步骤和</a:t>
            </a:r>
            <a:r>
              <a:rPr lang="en-US" altLang="zh-CN" dirty="0"/>
              <a:t>z-pass</a:t>
            </a:r>
            <a:r>
              <a:rPr lang="zh-CN" altLang="zh-CN" dirty="0"/>
              <a:t>一致，不同的是</a:t>
            </a:r>
            <a:r>
              <a:rPr lang="en-US" altLang="zh-CN" dirty="0"/>
              <a:t>pass2</a:t>
            </a:r>
            <a:r>
              <a:rPr lang="zh-CN" altLang="zh-CN" dirty="0"/>
              <a:t>这一步变为：</a:t>
            </a:r>
            <a:r>
              <a:rPr lang="zh-CN" altLang="zh-CN" b="1" dirty="0"/>
              <a:t>关闭深度缓存，启用深度测试和模板缓存。</a:t>
            </a:r>
            <a:r>
              <a:rPr lang="zh-CN" altLang="zh-CN" dirty="0"/>
              <a:t>渲染阴影体，对于它的后向面，如果没有通过深度测试，则模板缓存加</a:t>
            </a:r>
            <a:r>
              <a:rPr lang="en-US" altLang="zh-CN" dirty="0"/>
              <a:t>1</a:t>
            </a:r>
            <a:r>
              <a:rPr lang="zh-CN" altLang="zh-CN" dirty="0"/>
              <a:t>，否则不变；对于前向面，如果没有通过深度测试，则模板缓存减</a:t>
            </a:r>
            <a:r>
              <a:rPr lang="en-US" altLang="zh-CN" dirty="0"/>
              <a:t>1</a:t>
            </a:r>
            <a:r>
              <a:rPr lang="zh-CN" altLang="zh-CN" dirty="0"/>
              <a:t>，否则不变。</a:t>
            </a:r>
          </a:p>
          <a:p>
            <a:r>
              <a:rPr lang="zh-CN" altLang="zh-CN" dirty="0"/>
              <a:t>使用</a:t>
            </a:r>
            <a:r>
              <a:rPr lang="en-US" altLang="zh-CN" dirty="0"/>
              <a:t>z-fail</a:t>
            </a:r>
            <a:r>
              <a:rPr lang="zh-CN" altLang="zh-CN" dirty="0"/>
              <a:t>算法以后，即使视点在阴影体内也没有</a:t>
            </a:r>
            <a:r>
              <a:rPr lang="zh-CN" altLang="zh-CN" dirty="0" smtClean="0"/>
              <a:t>问题</a:t>
            </a:r>
            <a:endParaRPr lang="zh-CN" altLang="en-US" dirty="0"/>
          </a:p>
        </p:txBody>
      </p:sp>
    </p:spTree>
    <p:extLst>
      <p:ext uri="{BB962C8B-B14F-4D97-AF65-F5344CB8AC3E}">
        <p14:creationId xmlns:p14="http://schemas.microsoft.com/office/powerpoint/2010/main" val="38331004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457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19313" y="1158875"/>
            <a:ext cx="4905375" cy="282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93478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zh-CN" altLang="zh-CN" dirty="0"/>
              <a:t>由于</a:t>
            </a:r>
            <a:r>
              <a:rPr lang="en-US" altLang="zh-CN" dirty="0"/>
              <a:t>z-fail</a:t>
            </a:r>
            <a:r>
              <a:rPr lang="zh-CN" altLang="zh-CN" dirty="0"/>
              <a:t>算法依靠计算阴影体不能通过深度测试的部分来确定模板缓存的值，进而确定场景中的物体是否处于阴影</a:t>
            </a:r>
            <a:r>
              <a:rPr lang="zh-CN" altLang="zh-CN" dirty="0" smtClean="0"/>
              <a:t>当中</a:t>
            </a:r>
            <a:endParaRPr lang="en-US" altLang="zh-CN" dirty="0" smtClean="0"/>
          </a:p>
          <a:p>
            <a:r>
              <a:rPr lang="zh-CN" altLang="zh-CN" dirty="0" smtClean="0"/>
              <a:t>这</a:t>
            </a:r>
            <a:r>
              <a:rPr lang="zh-CN" altLang="zh-CN" dirty="0"/>
              <a:t>就要求阴影体是闭合的</a:t>
            </a:r>
            <a:r>
              <a:rPr lang="zh-CN" altLang="zh-CN" dirty="0" smtClean="0"/>
              <a:t>，如果</a:t>
            </a:r>
            <a:r>
              <a:rPr lang="zh-CN" altLang="zh-CN" dirty="0"/>
              <a:t>阴影体不是闭合的话（即没有图中的实线部分的额外裁剪面），依照</a:t>
            </a:r>
            <a:r>
              <a:rPr lang="en-US" altLang="zh-CN" dirty="0"/>
              <a:t>z-fail</a:t>
            </a:r>
            <a:r>
              <a:rPr lang="zh-CN" altLang="zh-CN" dirty="0"/>
              <a:t>算法，通过视点观察两个物体，会发现他们的模板缓存值为</a:t>
            </a:r>
            <a:r>
              <a:rPr lang="en-US" altLang="zh-CN" dirty="0"/>
              <a:t>0</a:t>
            </a:r>
            <a:r>
              <a:rPr lang="zh-CN" altLang="zh-CN" dirty="0"/>
              <a:t>，不处于阴影当中，但实际情况却不是</a:t>
            </a:r>
            <a:r>
              <a:rPr lang="zh-CN" altLang="zh-CN" dirty="0" smtClean="0"/>
              <a:t>这样</a:t>
            </a:r>
            <a:endParaRPr lang="en-US" altLang="zh-CN" dirty="0" smtClean="0"/>
          </a:p>
          <a:p>
            <a:r>
              <a:rPr lang="zh-CN" altLang="zh-CN" dirty="0" smtClean="0"/>
              <a:t>所以</a:t>
            </a:r>
            <a:r>
              <a:rPr lang="zh-CN" altLang="zh-CN" dirty="0"/>
              <a:t>，我们需要人为地将两个裁剪面添加到阴影体当中，使之成为一个闭合多面体。</a:t>
            </a:r>
          </a:p>
          <a:p>
            <a:endParaRPr lang="zh-CN" altLang="en-US" dirty="0"/>
          </a:p>
        </p:txBody>
      </p:sp>
    </p:spTree>
    <p:extLst>
      <p:ext uri="{BB962C8B-B14F-4D97-AF65-F5344CB8AC3E}">
        <p14:creationId xmlns:p14="http://schemas.microsoft.com/office/powerpoint/2010/main" val="6819991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560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41513" y="1025525"/>
            <a:ext cx="5260975" cy="308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2867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l="3943" t="4474" r="3943" b="4474"/>
          <a:stretch>
            <a:fillRect/>
          </a:stretch>
        </p:blipFill>
        <p:spPr bwMode="auto">
          <a:xfrm>
            <a:off x="683568" y="1635646"/>
            <a:ext cx="2063149" cy="18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l="3943" t="4474" r="3943" b="4474"/>
          <a:stretch>
            <a:fillRect/>
          </a:stretch>
        </p:blipFill>
        <p:spPr bwMode="auto">
          <a:xfrm>
            <a:off x="3203848" y="1707654"/>
            <a:ext cx="2063149" cy="18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l="3943" t="4474" r="3943" b="4474"/>
          <a:stretch>
            <a:fillRect/>
          </a:stretch>
        </p:blipFill>
        <p:spPr bwMode="auto">
          <a:xfrm>
            <a:off x="5724128" y="1707654"/>
            <a:ext cx="2063149" cy="18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41356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zh-CN" altLang="zh-CN" dirty="0"/>
              <a:t>阴影体算法的优势是一般的显卡硬件都可以很容易地支持这种阴影生成方法，因为这种技术只需要额外的模板缓存就可以</a:t>
            </a:r>
            <a:r>
              <a:rPr lang="zh-CN" altLang="zh-CN" dirty="0" smtClean="0"/>
              <a:t>实现</a:t>
            </a:r>
            <a:endParaRPr lang="en-US" altLang="zh-CN" dirty="0" smtClean="0"/>
          </a:p>
          <a:p>
            <a:r>
              <a:rPr lang="zh-CN" altLang="zh-CN" dirty="0" smtClean="0"/>
              <a:t>由于</a:t>
            </a:r>
            <a:r>
              <a:rPr lang="zh-CN" altLang="zh-CN" dirty="0"/>
              <a:t>这种方法并不是像阴影映射那样是基于纹理图片的方式，所以其产生的阴影不存在采样问题，即不会出现阴影边界的锯齿</a:t>
            </a:r>
            <a:r>
              <a:rPr lang="zh-CN" altLang="zh-CN" dirty="0" smtClean="0"/>
              <a:t>现象</a:t>
            </a:r>
            <a:endParaRPr lang="en-US" altLang="zh-CN" smtClean="0"/>
          </a:p>
          <a:p>
            <a:r>
              <a:rPr lang="zh-CN" altLang="zh-CN" smtClean="0"/>
              <a:t>前面</a:t>
            </a:r>
            <a:r>
              <a:rPr lang="zh-CN" altLang="zh-CN" dirty="0"/>
              <a:t>提到的</a:t>
            </a:r>
            <a:r>
              <a:rPr lang="en-US" altLang="zh-CN" dirty="0"/>
              <a:t>z-pass</a:t>
            </a:r>
            <a:r>
              <a:rPr lang="zh-CN" altLang="zh-CN" dirty="0"/>
              <a:t>算法比</a:t>
            </a:r>
            <a:r>
              <a:rPr lang="en-US" altLang="zh-CN" dirty="0"/>
              <a:t>z-fail</a:t>
            </a:r>
            <a:r>
              <a:rPr lang="zh-CN" altLang="zh-CN" dirty="0"/>
              <a:t>算法速度要快，因此我们可以在不会产生问题的场合下尽量使用</a:t>
            </a:r>
            <a:r>
              <a:rPr lang="en-US" altLang="zh-CN" dirty="0"/>
              <a:t>z-pass</a:t>
            </a:r>
            <a:r>
              <a:rPr lang="zh-CN" altLang="zh-CN" dirty="0"/>
              <a:t>来提高性能，直到判断当前条件下</a:t>
            </a:r>
            <a:r>
              <a:rPr lang="en-US" altLang="zh-CN" dirty="0"/>
              <a:t>z-pass</a:t>
            </a:r>
            <a:r>
              <a:rPr lang="zh-CN" altLang="zh-CN" dirty="0"/>
              <a:t>算法失效才切换到</a:t>
            </a:r>
            <a:r>
              <a:rPr lang="en-US" altLang="zh-CN" dirty="0"/>
              <a:t>z-fail</a:t>
            </a:r>
            <a:r>
              <a:rPr lang="zh-CN" altLang="zh-CN" dirty="0"/>
              <a:t>算法。</a:t>
            </a:r>
          </a:p>
          <a:p>
            <a:endParaRPr lang="zh-CN" altLang="en-US" dirty="0"/>
          </a:p>
        </p:txBody>
      </p:sp>
    </p:spTree>
    <p:extLst>
      <p:ext uri="{BB962C8B-B14F-4D97-AF65-F5344CB8AC3E}">
        <p14:creationId xmlns:p14="http://schemas.microsoft.com/office/powerpoint/2010/main" val="3976050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20000"/>
          </a:bodyPr>
          <a:lstStyle/>
          <a:p>
            <a:r>
              <a:rPr lang="zh-CN" altLang="zh-CN" dirty="0" smtClean="0"/>
              <a:t>阴影</a:t>
            </a:r>
            <a:r>
              <a:rPr lang="zh-CN" altLang="zh-CN" dirty="0"/>
              <a:t>对于判断接收体的形状也起着很大</a:t>
            </a:r>
            <a:r>
              <a:rPr lang="zh-CN" altLang="zh-CN" dirty="0" smtClean="0"/>
              <a:t>作用</a:t>
            </a:r>
            <a:endParaRPr lang="en-US" altLang="zh-CN" dirty="0" smtClean="0"/>
          </a:p>
          <a:p>
            <a:r>
              <a:rPr lang="zh-CN" altLang="zh-CN" dirty="0" smtClean="0"/>
              <a:t>第一</a:t>
            </a:r>
            <a:r>
              <a:rPr lang="zh-CN" altLang="zh-CN" dirty="0"/>
              <a:t>幅图中的接收体有黑白相间的颜色属性，但不知道颜色是由纹理产生还是物理本身的凹凸不平结构</a:t>
            </a:r>
            <a:r>
              <a:rPr lang="zh-CN" altLang="zh-CN" dirty="0" smtClean="0"/>
              <a:t>产生</a:t>
            </a:r>
            <a:endParaRPr lang="en-US" altLang="zh-CN" dirty="0" smtClean="0"/>
          </a:p>
          <a:p>
            <a:r>
              <a:rPr lang="zh-CN" altLang="zh-CN" dirty="0" smtClean="0"/>
              <a:t>但</a:t>
            </a:r>
            <a:r>
              <a:rPr lang="zh-CN" altLang="zh-CN" dirty="0"/>
              <a:t>看第二幅图就可以判断接收体表面是平的，黑白相间是物体本身的纹理</a:t>
            </a:r>
            <a:r>
              <a:rPr lang="zh-CN" altLang="zh-CN" dirty="0" smtClean="0"/>
              <a:t>特性</a:t>
            </a:r>
            <a:endParaRPr lang="en-US" altLang="zh-CN" dirty="0" smtClean="0"/>
          </a:p>
          <a:p>
            <a:r>
              <a:rPr lang="zh-CN" altLang="zh-CN" dirty="0" smtClean="0"/>
              <a:t>而</a:t>
            </a:r>
            <a:r>
              <a:rPr lang="zh-CN" altLang="zh-CN" dirty="0"/>
              <a:t>从第三幅图可以看出，小球产生的阴影发生了变形，可以判断出接收体是凹凸不平的。</a:t>
            </a:r>
          </a:p>
          <a:p>
            <a:endParaRPr lang="zh-CN" altLang="en-US" dirty="0"/>
          </a:p>
        </p:txBody>
      </p:sp>
    </p:spTree>
    <p:extLst>
      <p:ext uri="{BB962C8B-B14F-4D97-AF65-F5344CB8AC3E}">
        <p14:creationId xmlns:p14="http://schemas.microsoft.com/office/powerpoint/2010/main" val="2396860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307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l="3943" t="4225" r="3943" b="4225"/>
          <a:stretch>
            <a:fillRect/>
          </a:stretch>
        </p:blipFill>
        <p:spPr bwMode="auto">
          <a:xfrm>
            <a:off x="3491880" y="1801599"/>
            <a:ext cx="1943032" cy="18000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l="3943" t="4225" r="3943" b="4225"/>
          <a:stretch>
            <a:fillRect/>
          </a:stretch>
        </p:blipFill>
        <p:spPr bwMode="auto">
          <a:xfrm>
            <a:off x="6084168" y="1773516"/>
            <a:ext cx="1943032" cy="180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078"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l="3943" t="4225" r="3943" b="4225"/>
          <a:stretch>
            <a:fillRect/>
          </a:stretch>
        </p:blipFill>
        <p:spPr bwMode="auto">
          <a:xfrm>
            <a:off x="1043608" y="1851670"/>
            <a:ext cx="1942182" cy="18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8934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10000"/>
          </a:bodyPr>
          <a:lstStyle/>
          <a:p>
            <a:r>
              <a:rPr lang="zh-CN" altLang="zh-CN" dirty="0" smtClean="0"/>
              <a:t>由于</a:t>
            </a:r>
            <a:r>
              <a:rPr lang="zh-CN" altLang="zh-CN" dirty="0"/>
              <a:t>有遮挡关系的存在，无法得知在墙的背后存在哪些</a:t>
            </a:r>
            <a:r>
              <a:rPr lang="zh-CN" altLang="zh-CN" dirty="0" smtClean="0"/>
              <a:t>物体</a:t>
            </a:r>
            <a:endParaRPr lang="en-US" altLang="zh-CN" dirty="0" smtClean="0"/>
          </a:p>
          <a:p>
            <a:r>
              <a:rPr lang="zh-CN" altLang="zh-CN" dirty="0" smtClean="0"/>
              <a:t>但</a:t>
            </a:r>
            <a:r>
              <a:rPr lang="zh-CN" altLang="zh-CN" dirty="0"/>
              <a:t>从第二幅图可以看到，由于不可见的物体在灯光的作用下投射了一个尖形的影子，所以可以自然联想到背后的物体可能是一个尖顶的</a:t>
            </a:r>
            <a:r>
              <a:rPr lang="zh-CN" altLang="zh-CN" dirty="0" smtClean="0"/>
              <a:t>物体</a:t>
            </a:r>
            <a:endParaRPr lang="en-US" altLang="zh-CN" dirty="0" smtClean="0"/>
          </a:p>
          <a:p>
            <a:r>
              <a:rPr lang="zh-CN" altLang="zh-CN" dirty="0" smtClean="0"/>
              <a:t>而</a:t>
            </a:r>
            <a:r>
              <a:rPr lang="zh-CN" altLang="zh-CN" dirty="0"/>
              <a:t>从最后一幅图可以联想到墙后面站着一个人。</a:t>
            </a:r>
          </a:p>
          <a:p>
            <a:endParaRPr lang="zh-CN" altLang="en-US" dirty="0"/>
          </a:p>
        </p:txBody>
      </p:sp>
    </p:spTree>
    <p:extLst>
      <p:ext uri="{BB962C8B-B14F-4D97-AF65-F5344CB8AC3E}">
        <p14:creationId xmlns:p14="http://schemas.microsoft.com/office/powerpoint/2010/main" val="25315646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凤舞九天">
  <a:themeElements>
    <a:clrScheme name="凤舞九天">
      <a:dk1>
        <a:sysClr val="windowText" lastClr="000000"/>
      </a:dk1>
      <a:lt1>
        <a:sysClr val="window" lastClr="FFFFFF"/>
      </a:lt1>
      <a:dk2>
        <a:srgbClr val="004646"/>
      </a:dk2>
      <a:lt2>
        <a:srgbClr val="E1F0FF"/>
      </a:lt2>
      <a:accent1>
        <a:srgbClr val="50742F"/>
      </a:accent1>
      <a:accent2>
        <a:srgbClr val="268868"/>
      </a:accent2>
      <a:accent3>
        <a:srgbClr val="33BD56"/>
      </a:accent3>
      <a:accent4>
        <a:srgbClr val="4BC5B9"/>
      </a:accent4>
      <a:accent5>
        <a:srgbClr val="3163CA"/>
      </a:accent5>
      <a:accent6>
        <a:srgbClr val="4B14AA"/>
      </a:accent6>
      <a:hlink>
        <a:srgbClr val="D9BE02"/>
      </a:hlink>
      <a:folHlink>
        <a:srgbClr val="F900F9"/>
      </a:folHlink>
    </a:clrScheme>
    <a:fontScheme name="凤舞九天">
      <a:majorFont>
        <a:latin typeface="Footlight MT Light"/>
        <a:ea typeface=""/>
        <a:cs typeface=""/>
        <a:font script="Jpan" typeface="ＭＳ Ｐゴシック"/>
        <a:font script="Hang" typeface="맑은 고딕"/>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oudy Old Style"/>
        <a:ea typeface=""/>
        <a:cs typeface=""/>
        <a:font script="Jpan" typeface="ＭＳ Ｐ明朝"/>
        <a:font script="Hang" typeface="HY견명조"/>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凤舞九天">
      <a:fillStyleLst>
        <a:solidFill>
          <a:schemeClr val="phClr">
            <a:tint val="100000"/>
            <a:shade val="100000"/>
            <a:hueMod val="100000"/>
            <a:satMod val="100000"/>
          </a:schemeClr>
        </a:solidFill>
        <a:gradFill rotWithShape="1">
          <a:gsLst>
            <a:gs pos="0">
              <a:schemeClr val="phClr">
                <a:tint val="65000"/>
                <a:satMod val="180000"/>
              </a:schemeClr>
            </a:gs>
            <a:gs pos="50000">
              <a:schemeClr val="phClr">
                <a:tint val="40000"/>
                <a:satMod val="175000"/>
              </a:schemeClr>
            </a:gs>
            <a:gs pos="100000">
              <a:schemeClr val="phClr">
                <a:tint val="65000"/>
                <a:satMod val="180000"/>
              </a:schemeClr>
            </a:gs>
          </a:gsLst>
          <a:lin ang="0" scaled="1"/>
        </a:gradFill>
        <a:gradFill rotWithShape="1">
          <a:gsLst>
            <a:gs pos="0">
              <a:schemeClr val="phClr">
                <a:shade val="38000"/>
                <a:satMod val="150000"/>
              </a:schemeClr>
            </a:gs>
            <a:gs pos="50000">
              <a:schemeClr val="phClr">
                <a:shade val="100000"/>
                <a:satMod val="100000"/>
              </a:schemeClr>
            </a:gs>
            <a:gs pos="100000">
              <a:schemeClr val="phClr">
                <a:shade val="38000"/>
                <a:satMod val="150000"/>
              </a:schemeClr>
            </a:gs>
          </a:gsLst>
          <a:lin ang="0" scaled="1"/>
        </a:grad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tint val="100000"/>
            <a:shade val="100000"/>
            <a:hueMod val="100000"/>
            <a:satMod val="100000"/>
          </a:schemeClr>
        </a:solidFill>
        <a:gradFill rotWithShape="1">
          <a:gsLst>
            <a:gs pos="0">
              <a:schemeClr val="phClr">
                <a:tint val="80000"/>
                <a:satMod val="400000"/>
              </a:schemeClr>
            </a:gs>
            <a:gs pos="25000">
              <a:schemeClr val="phClr">
                <a:tint val="83000"/>
                <a:satMod val="300000"/>
              </a:schemeClr>
            </a:gs>
            <a:gs pos="100000">
              <a:schemeClr val="phClr">
                <a:shade val="15000"/>
                <a:satMod val="300000"/>
              </a:schemeClr>
            </a:gs>
          </a:gsLst>
          <a:path path="circle">
            <a:fillToRect l="10000" t="180000" r="10000" b="50000"/>
          </a:path>
        </a:gradFill>
        <a:blipFill>
          <a:blip xmlns:r="http://schemas.openxmlformats.org/officeDocument/2006/relationships" r:embed="rId1">
            <a:duotone>
              <a:schemeClr val="phClr">
                <a:tint val="100000"/>
                <a:shade val="70000"/>
                <a:hueMod val="100000"/>
                <a:satMod val="100000"/>
              </a:schemeClr>
              <a:schemeClr val="phClr">
                <a:tint val="90000"/>
                <a:shade val="100000"/>
                <a:hueMod val="100000"/>
                <a:satMod val="100000"/>
              </a:schemeClr>
            </a:duotone>
          </a:blip>
          <a:tile tx="0" ty="0" sx="50000" sy="50000" flip="x"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Phoenix</Template>
  <TotalTime>81</TotalTime>
  <Words>3850</Words>
  <Application>Microsoft Office PowerPoint</Application>
  <PresentationFormat>全屏显示(16:9)</PresentationFormat>
  <Paragraphs>135</Paragraphs>
  <Slides>60</Slides>
  <Notes>1</Notes>
  <HiddenSlides>0</HiddenSlides>
  <MMClips>0</MMClips>
  <ScaleCrop>false</ScaleCrop>
  <HeadingPairs>
    <vt:vector size="4" baseType="variant">
      <vt:variant>
        <vt:lpstr>主题</vt:lpstr>
      </vt:variant>
      <vt:variant>
        <vt:i4>1</vt:i4>
      </vt:variant>
      <vt:variant>
        <vt:lpstr>幻灯片标题</vt:lpstr>
      </vt:variant>
      <vt:variant>
        <vt:i4>60</vt:i4>
      </vt:variant>
    </vt:vector>
  </HeadingPairs>
  <TitlesOfParts>
    <vt:vector size="61" baseType="lpstr">
      <vt:lpstr>凤舞九天</vt:lpstr>
      <vt:lpstr>实时阴影</vt:lpstr>
      <vt:lpstr>大纲</vt:lpstr>
      <vt:lpstr>PowerPoint 演示文稿</vt:lpstr>
      <vt:lpstr>PowerPoint 演示文稿</vt:lpstr>
      <vt:lpstr>阴影效果的必要性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本影和半影</vt:lpstr>
      <vt:lpstr>PowerPoint 演示文稿</vt:lpstr>
      <vt:lpstr>PowerPoint 演示文稿</vt:lpstr>
      <vt:lpstr>PowerPoint 演示文稿</vt:lpstr>
      <vt:lpstr>PowerPoint 演示文稿</vt:lpstr>
      <vt:lpstr>PowerPoint 演示文稿</vt:lpstr>
      <vt:lpstr>PowerPoint 演示文稿</vt:lpstr>
      <vt:lpstr>布告板方式的阴影</vt:lpstr>
      <vt:lpstr>PowerPoint 演示文稿</vt:lpstr>
      <vt:lpstr>PowerPoint 演示文稿</vt:lpstr>
      <vt:lpstr>PowerPoint 演示文稿</vt:lpstr>
      <vt:lpstr>PowerPoint 演示文稿</vt:lpstr>
      <vt:lpstr>PowerPoint 演示文稿</vt:lpstr>
      <vt:lpstr>平面阴影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阴影映射</vt:lpstr>
      <vt:lpstr>阴影映射（shadow mapping）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阴影体</vt:lpstr>
      <vt:lpstr>PowerPoint 演示文稿</vt:lpstr>
      <vt:lpstr>PowerPoint 演示文稿</vt:lpstr>
      <vt:lpstr>阴影体的建立</vt:lpstr>
      <vt:lpstr>PowerPoint 演示文稿</vt:lpstr>
      <vt:lpstr>PowerPoint 演示文稿</vt:lpstr>
      <vt:lpstr>z-pass算法</vt:lpstr>
      <vt:lpstr>PowerPoint 演示文稿</vt:lpstr>
      <vt:lpstr>PowerPoint 演示文稿</vt:lpstr>
      <vt:lpstr>PowerPoint 演示文稿</vt:lpstr>
      <vt:lpstr>z-fail算法</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实时阴影</dc:title>
  <dc:creator>HL H</dc:creator>
  <cp:lastModifiedBy>HL H</cp:lastModifiedBy>
  <cp:revision>37</cp:revision>
  <dcterms:created xsi:type="dcterms:W3CDTF">2018-01-30T08:52:16Z</dcterms:created>
  <dcterms:modified xsi:type="dcterms:W3CDTF">2018-03-14T08:24:38Z</dcterms:modified>
</cp:coreProperties>
</file>